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42"/>
  </p:notesMasterIdLst>
  <p:sldIdLst>
    <p:sldId id="402" r:id="rId4"/>
    <p:sldId id="453" r:id="rId5"/>
    <p:sldId id="262" r:id="rId6"/>
    <p:sldId id="405" r:id="rId7"/>
    <p:sldId id="407" r:id="rId8"/>
    <p:sldId id="403" r:id="rId9"/>
    <p:sldId id="411" r:id="rId10"/>
    <p:sldId id="416" r:id="rId11"/>
    <p:sldId id="449" r:id="rId12"/>
    <p:sldId id="459" r:id="rId13"/>
    <p:sldId id="420" r:id="rId14"/>
    <p:sldId id="421" r:id="rId15"/>
    <p:sldId id="422" r:id="rId16"/>
    <p:sldId id="423" r:id="rId17"/>
    <p:sldId id="424" r:id="rId18"/>
    <p:sldId id="285" r:id="rId19"/>
    <p:sldId id="425" r:id="rId20"/>
    <p:sldId id="426" r:id="rId21"/>
    <p:sldId id="455" r:id="rId22"/>
    <p:sldId id="445" r:id="rId23"/>
    <p:sldId id="437" r:id="rId24"/>
    <p:sldId id="436" r:id="rId25"/>
    <p:sldId id="442" r:id="rId26"/>
    <p:sldId id="434" r:id="rId27"/>
    <p:sldId id="435" r:id="rId28"/>
    <p:sldId id="438" r:id="rId29"/>
    <p:sldId id="439" r:id="rId30"/>
    <p:sldId id="440" r:id="rId31"/>
    <p:sldId id="454" r:id="rId32"/>
    <p:sldId id="428" r:id="rId33"/>
    <p:sldId id="443" r:id="rId34"/>
    <p:sldId id="452" r:id="rId35"/>
    <p:sldId id="444" r:id="rId36"/>
    <p:sldId id="457" r:id="rId37"/>
    <p:sldId id="460" r:id="rId38"/>
    <p:sldId id="409" r:id="rId39"/>
    <p:sldId id="450" r:id="rId40"/>
    <p:sldId id="456" r:id="rId4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873"/>
    <a:srgbClr val="60BED4"/>
    <a:srgbClr val="8EDADA"/>
    <a:srgbClr val="FFFF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6196" autoAdjust="0"/>
  </p:normalViewPr>
  <p:slideViewPr>
    <p:cSldViewPr snapToGrid="0">
      <p:cViewPr varScale="1">
        <p:scale>
          <a:sx n="64" d="100"/>
          <a:sy n="64" d="100"/>
        </p:scale>
        <p:origin x="788" y="44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DB4A-D8B6-444A-97FC-B379347A49B4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100DC-7169-4755-83CA-EBF300ECE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97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738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9724905C-0466-437C-B401-0D9138D840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07010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07F0600E-0EC8-4BFF-B37B-C982DE03E9B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84660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D49170B7-DADE-4D0A-8BF8-230A982B7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62309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764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12B6C6-12D5-49A1-B688-91C869139E0E}"/>
              </a:ext>
            </a:extLst>
          </p:cNvPr>
          <p:cNvSpPr/>
          <p:nvPr userDrawn="1"/>
        </p:nvSpPr>
        <p:spPr>
          <a:xfrm>
            <a:off x="0" y="0"/>
            <a:ext cx="12192000" cy="388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:\KBM-정애\014-Fullppt\PNG이미지\탭.png">
            <a:extLst>
              <a:ext uri="{FF2B5EF4-FFF2-40B4-BE49-F238E27FC236}">
                <a16:creationId xmlns:a16="http://schemas.microsoft.com/office/drawing/2014/main" id="{71CF212A-1782-49B4-8B17-581DC5D7B3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52" y="1709312"/>
            <a:ext cx="3530683" cy="434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KBM-정애\014-Fullppt\PNG이미지\핸드폰.png">
            <a:extLst>
              <a:ext uri="{FF2B5EF4-FFF2-40B4-BE49-F238E27FC236}">
                <a16:creationId xmlns:a16="http://schemas.microsoft.com/office/drawing/2014/main" id="{F6F9CC28-F54D-4BAA-BF10-18180D05E3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10" y="3259539"/>
            <a:ext cx="2660906" cy="322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10637AE-6F5C-4D3F-9611-7DA2098A8029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660866" y="2158177"/>
            <a:ext cx="2449154" cy="3125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96F8098-C31E-4554-BACD-2C26FE4D24E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886576" y="3403405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056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82F5E7-ED41-419E-AE08-1B4779100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99A3-29F0-4770-ACF7-1E189C8A0F9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6AA64B-445E-4D76-93A5-68B8A8FB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FD-D935-444F-9AAE-C8714B99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093F2-6AD0-4B3D-9A14-B283B4B787B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09EFA41-5442-473E-B538-90AF7C627F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49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5827170" y="1700808"/>
            <a:ext cx="6370226" cy="72000"/>
            <a:chOff x="3843032" y="6553200"/>
            <a:chExt cx="2066410" cy="87086"/>
          </a:xfrm>
        </p:grpSpPr>
        <p:sp>
          <p:nvSpPr>
            <p:cNvPr id="6" name="Rectangle 5"/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47756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395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9BFB55-A802-447E-A910-BBD71F4058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6457B7BB-CD07-47C5-9965-2FA032CA8D5B}"/>
              </a:ext>
            </a:extLst>
          </p:cNvPr>
          <p:cNvSpPr/>
          <p:nvPr userDrawn="1"/>
        </p:nvSpPr>
        <p:spPr>
          <a:xfrm flipH="1">
            <a:off x="8052178" y="0"/>
            <a:ext cx="4139819" cy="685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B81EF693-46E2-4180-A982-14109E40CB06}"/>
              </a:ext>
            </a:extLst>
          </p:cNvPr>
          <p:cNvSpPr/>
          <p:nvPr userDrawn="1"/>
        </p:nvSpPr>
        <p:spPr>
          <a:xfrm rot="10800000" flipH="1">
            <a:off x="4" y="0"/>
            <a:ext cx="4139819" cy="685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825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82F5E7-ED41-419E-AE08-1B4779100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99A3-29F0-4770-ACF7-1E189C8A0F9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6AA64B-445E-4D76-93A5-68B8A8FB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FD-D935-444F-9AAE-C8714B99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093F2-6AD0-4B3D-9A14-B283B4B787B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09EFA41-5442-473E-B538-90AF7C627F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3439" y="235743"/>
            <a:ext cx="11585122" cy="63865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33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6CE3-EC61-4002-A7DD-0C8409FAB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B42DE-15F7-4098-9462-6056D6B8D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99A3-29F0-4770-ACF7-1E189C8A0F9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7678D-8325-499A-9DC9-D671D28A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75411-CBEC-48E9-A643-D5780643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093F2-6AD0-4B3D-9A14-B283B4B787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FBBFB8-00E9-4911-BE6F-49F9B16BF5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0407874-BF8D-4CD6-A6A7-295F253D72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22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10519579" y="3813043"/>
            <a:ext cx="1023244" cy="192000"/>
            <a:chOff x="7934433" y="3003797"/>
            <a:chExt cx="767433" cy="144000"/>
          </a:xfrm>
        </p:grpSpPr>
        <p:sp>
          <p:nvSpPr>
            <p:cNvPr id="9" name="Rectangle 8"/>
            <p:cNvSpPr/>
            <p:nvPr/>
          </p:nvSpPr>
          <p:spPr>
            <a:xfrm>
              <a:off x="7934433" y="3003797"/>
              <a:ext cx="144000" cy="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42244" y="3003797"/>
              <a:ext cx="144000" cy="14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50055" y="3003797"/>
              <a:ext cx="144000" cy="14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557866" y="3003797"/>
              <a:ext cx="144000" cy="14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9" name="Title 2">
            <a:extLst>
              <a:ext uri="{FF2B5EF4-FFF2-40B4-BE49-F238E27FC236}">
                <a16:creationId xmlns:a16="http://schemas.microsoft.com/office/drawing/2014/main" id="{2404D70E-24EA-41AF-ABEE-5B2140D062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1945" y="4101224"/>
            <a:ext cx="5280000" cy="1344000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algn="r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Arial" pitchFamily="34" charset="0"/>
              </a:rPr>
              <a:t>FREE </a:t>
            </a:r>
            <a:b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Arial" pitchFamily="34" charset="0"/>
              </a:rPr>
            </a:b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Arial" pitchFamily="34" charset="0"/>
              </a:rPr>
              <a:t>PPT TEMPLATES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3C4D560-A90B-43F2-812D-A32FD22FCE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1944" y="5445224"/>
            <a:ext cx="5280001" cy="5760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PRESENTATION HERE</a:t>
            </a:r>
          </a:p>
        </p:txBody>
      </p:sp>
    </p:spTree>
    <p:extLst>
      <p:ext uri="{BB962C8B-B14F-4D97-AF65-F5344CB8AC3E}">
        <p14:creationId xmlns:p14="http://schemas.microsoft.com/office/powerpoint/2010/main" val="3476052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B42DE-15F7-4098-9462-6056D6B8D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99A3-29F0-4770-ACF7-1E189C8A0F9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7678D-8325-499A-9DC9-D671D28A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75411-CBEC-48E9-A643-D5780643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093F2-6AD0-4B3D-9A14-B283B4B787B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2283AB-624E-42D0-A72B-14818DD0A556}"/>
              </a:ext>
            </a:extLst>
          </p:cNvPr>
          <p:cNvSpPr/>
          <p:nvPr userDrawn="1"/>
        </p:nvSpPr>
        <p:spPr>
          <a:xfrm>
            <a:off x="0" y="0"/>
            <a:ext cx="12192000" cy="6934200"/>
          </a:xfrm>
          <a:prstGeom prst="rect">
            <a:avLst/>
          </a:prstGeom>
          <a:gradFill>
            <a:gsLst>
              <a:gs pos="83000">
                <a:srgbClr val="123873">
                  <a:alpha val="78000"/>
                </a:srgbClr>
              </a:gs>
              <a:gs pos="0">
                <a:srgbClr val="04B6CC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80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6CE3-EC61-4002-A7DD-0C8409FAB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B42DE-15F7-4098-9462-6056D6B8D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99A3-29F0-4770-ACF7-1E189C8A0F9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7678D-8325-499A-9DC9-D671D28A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75411-CBEC-48E9-A643-D5780643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093F2-6AD0-4B3D-9A14-B283B4B787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68BA22-B5C4-43C1-8918-409BF851D0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877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82F5E7-ED41-419E-AE08-1B4779100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99A3-29F0-4770-ACF7-1E189C8A0F93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6AA64B-445E-4D76-93A5-68B8A8FB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FD-D935-444F-9AAE-C8714B99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093F2-6AD0-4B3D-9A14-B283B4B787B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09EFA41-5442-473E-B538-90AF7C627F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92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68F6418-2F54-45D4-A57F-70F7C2212E90}"/>
              </a:ext>
            </a:extLst>
          </p:cNvPr>
          <p:cNvSpPr/>
          <p:nvPr userDrawn="1"/>
        </p:nvSpPr>
        <p:spPr>
          <a:xfrm>
            <a:off x="-20054" y="5839006"/>
            <a:ext cx="12212054" cy="794973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A95570-ABCA-4EAA-A150-DE9A778788FF}"/>
              </a:ext>
            </a:extLst>
          </p:cNvPr>
          <p:cNvGrpSpPr/>
          <p:nvPr userDrawn="1"/>
        </p:nvGrpSpPr>
        <p:grpSpPr>
          <a:xfrm rot="10800000" flipH="1" flipV="1">
            <a:off x="6286500" y="5899288"/>
            <a:ext cx="5572126" cy="862288"/>
            <a:chOff x="477110" y="4905446"/>
            <a:chExt cx="11078677" cy="171442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6A78A61-879F-457D-9A77-D666DFE521FF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36593EB-5869-4A8C-80A1-C05AA0B24BF0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63A0A4C-2BF4-47D2-AFFF-A22E96B3C12D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3DAC375-EEBC-4131-8F69-CD653EE61E82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A4658B-18D9-47F9-8999-4B217D15FD5B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59607F-C050-4355-908E-D24DD45D9D08}"/>
              </a:ext>
            </a:extLst>
          </p:cNvPr>
          <p:cNvGrpSpPr/>
          <p:nvPr userDrawn="1"/>
        </p:nvGrpSpPr>
        <p:grpSpPr>
          <a:xfrm rot="10800000" flipV="1">
            <a:off x="347501" y="5899288"/>
            <a:ext cx="5572126" cy="862288"/>
            <a:chOff x="477110" y="4905446"/>
            <a:chExt cx="11078677" cy="17144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EA74116-9898-4A6A-84F3-F61BBB7993C6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54DC28B-DA5D-40A5-BF5E-A8C07B13D6FD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C1A92E0-BAD3-4804-8CFB-2F36973DF453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F7FFD43-6FA1-417C-AF01-3A54B1EB3288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DB8CE4-378A-4F7B-8401-E84CD0360554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092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1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A62946D-F2ED-4A3A-AFF2-114E504B5745}"/>
              </a:ext>
            </a:extLst>
          </p:cNvPr>
          <p:cNvSpPr/>
          <p:nvPr userDrawn="1"/>
        </p:nvSpPr>
        <p:spPr>
          <a:xfrm>
            <a:off x="2893325" y="0"/>
            <a:ext cx="8973404" cy="6858000"/>
          </a:xfrm>
          <a:custGeom>
            <a:avLst/>
            <a:gdLst>
              <a:gd name="connsiteX0" fmla="*/ 2419756 w 9202402"/>
              <a:gd name="connsiteY0" fmla="*/ 0 h 6858000"/>
              <a:gd name="connsiteX1" fmla="*/ 9202402 w 9202402"/>
              <a:gd name="connsiteY1" fmla="*/ 0 h 6858000"/>
              <a:gd name="connsiteX2" fmla="*/ 9188795 w 9202402"/>
              <a:gd name="connsiteY2" fmla="*/ 6858000 h 6858000"/>
              <a:gd name="connsiteX3" fmla="*/ 0 w 92024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402" h="6858000">
                <a:moveTo>
                  <a:pt x="2419756" y="0"/>
                </a:moveTo>
                <a:lnTo>
                  <a:pt x="9202402" y="0"/>
                </a:lnTo>
                <a:lnTo>
                  <a:pt x="91887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B98542A-477C-4DE9-BE76-734F0C55D2E2}"/>
              </a:ext>
            </a:extLst>
          </p:cNvPr>
          <p:cNvSpPr/>
          <p:nvPr userDrawn="1"/>
        </p:nvSpPr>
        <p:spPr>
          <a:xfrm>
            <a:off x="3218596" y="0"/>
            <a:ext cx="8973404" cy="6858000"/>
          </a:xfrm>
          <a:custGeom>
            <a:avLst/>
            <a:gdLst>
              <a:gd name="connsiteX0" fmla="*/ 2419756 w 9202402"/>
              <a:gd name="connsiteY0" fmla="*/ 0 h 6858000"/>
              <a:gd name="connsiteX1" fmla="*/ 9202402 w 9202402"/>
              <a:gd name="connsiteY1" fmla="*/ 0 h 6858000"/>
              <a:gd name="connsiteX2" fmla="*/ 9188795 w 9202402"/>
              <a:gd name="connsiteY2" fmla="*/ 6858000 h 6858000"/>
              <a:gd name="connsiteX3" fmla="*/ 0 w 92024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402" h="6858000">
                <a:moveTo>
                  <a:pt x="2419756" y="0"/>
                </a:moveTo>
                <a:lnTo>
                  <a:pt x="9202402" y="0"/>
                </a:lnTo>
                <a:lnTo>
                  <a:pt x="91887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51" r:id="rId2"/>
    <p:sldLayoutId id="2147483752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43" r:id="rId3"/>
    <p:sldLayoutId id="2147483742" r:id="rId4"/>
    <p:sldLayoutId id="2147483731" r:id="rId5"/>
    <p:sldLayoutId id="2147483737" r:id="rId6"/>
    <p:sldLayoutId id="2147483740" r:id="rId7"/>
    <p:sldLayoutId id="2147483739" r:id="rId8"/>
    <p:sldLayoutId id="2147483736" r:id="rId9"/>
    <p:sldLayoutId id="2147483741" r:id="rId10"/>
    <p:sldLayoutId id="2147483744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60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6.jpg"/><Relationship Id="rId4" Type="http://schemas.openxmlformats.org/officeDocument/2006/relationships/image" Target="../media/image5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7.jpg"/><Relationship Id="rId4" Type="http://schemas.openxmlformats.org/officeDocument/2006/relationships/image" Target="../media/image55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5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9.sv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27015DFC-F12C-4DBC-83B5-0BF4C6E04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227" y="1390877"/>
            <a:ext cx="8445424" cy="127136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r">
              <a:defRPr/>
            </a:pPr>
            <a:r>
              <a:rPr lang="en-US" altLang="ko-KR" sz="3000" dirty="0" err="1">
                <a:latin typeface="Montserrat" panose="00000500000000000000" pitchFamily="2" charset="0"/>
              </a:rPr>
              <a:t>Sistem</a:t>
            </a:r>
            <a:r>
              <a:rPr lang="en-US" altLang="ko-KR" sz="3000" dirty="0">
                <a:latin typeface="Montserrat" panose="00000500000000000000" pitchFamily="2" charset="0"/>
              </a:rPr>
              <a:t> </a:t>
            </a:r>
            <a:r>
              <a:rPr lang="en-US" altLang="ko-KR" sz="3000" dirty="0" err="1">
                <a:latin typeface="Montserrat" panose="00000500000000000000" pitchFamily="2" charset="0"/>
              </a:rPr>
              <a:t>Pakar</a:t>
            </a:r>
            <a:r>
              <a:rPr lang="en-US" altLang="ko-KR" sz="3000" dirty="0">
                <a:latin typeface="Montserrat" panose="00000500000000000000" pitchFamily="2" charset="0"/>
              </a:rPr>
              <a:t> </a:t>
            </a:r>
            <a:r>
              <a:rPr lang="en-US" altLang="ko-KR" sz="3000" dirty="0" err="1">
                <a:latin typeface="Montserrat Light" panose="00000400000000000000" pitchFamily="2" charset="0"/>
              </a:rPr>
              <a:t>Diagnosa</a:t>
            </a:r>
            <a:r>
              <a:rPr lang="en-US" altLang="ko-KR" sz="3000" dirty="0">
                <a:latin typeface="Montserrat Light" panose="00000400000000000000" pitchFamily="2" charset="0"/>
              </a:rPr>
              <a:t> </a:t>
            </a:r>
            <a:r>
              <a:rPr lang="en-US" altLang="ko-KR" sz="3000" dirty="0" err="1">
                <a:latin typeface="Montserrat" panose="00000500000000000000" pitchFamily="2" charset="0"/>
              </a:rPr>
              <a:t>Penyakit</a:t>
            </a:r>
            <a:r>
              <a:rPr lang="en-US" altLang="ko-KR" sz="3000" dirty="0">
                <a:latin typeface="Montserrat" panose="00000500000000000000" pitchFamily="2" charset="0"/>
              </a:rPr>
              <a:t> </a:t>
            </a:r>
            <a:r>
              <a:rPr lang="en-US" altLang="ko-KR" sz="3000" dirty="0" err="1">
                <a:latin typeface="Montserrat" panose="00000500000000000000" pitchFamily="2" charset="0"/>
              </a:rPr>
              <a:t>Kulit</a:t>
            </a:r>
            <a:r>
              <a:rPr lang="en-US" altLang="ko-KR" sz="3000" dirty="0">
                <a:latin typeface="Montserrat" panose="00000500000000000000" pitchFamily="2" charset="0"/>
              </a:rPr>
              <a:t> </a:t>
            </a:r>
            <a:r>
              <a:rPr lang="en-US" altLang="ko-KR" sz="3000" dirty="0" err="1">
                <a:latin typeface="Montserrat" panose="00000500000000000000" pitchFamily="2" charset="0"/>
              </a:rPr>
              <a:t>Wajah</a:t>
            </a:r>
            <a:r>
              <a:rPr lang="en-US" altLang="ko-KR" sz="3000" dirty="0">
                <a:latin typeface="Montserrat" panose="00000500000000000000" pitchFamily="2" charset="0"/>
              </a:rPr>
              <a:t> </a:t>
            </a:r>
            <a:r>
              <a:rPr lang="en-US" altLang="ko-KR" sz="3000" dirty="0" err="1">
                <a:latin typeface="Montserrat Light" panose="00000400000000000000" pitchFamily="2" charset="0"/>
              </a:rPr>
              <a:t>dengan</a:t>
            </a:r>
            <a:r>
              <a:rPr lang="en-US" altLang="ko-KR" sz="3000" dirty="0">
                <a:latin typeface="Montserrat Light" panose="00000400000000000000" pitchFamily="2" charset="0"/>
              </a:rPr>
              <a:t> </a:t>
            </a:r>
            <a:r>
              <a:rPr lang="en-US" altLang="ko-KR" sz="3000" dirty="0" err="1">
                <a:latin typeface="Montserrat" panose="00000500000000000000" pitchFamily="2" charset="0"/>
              </a:rPr>
              <a:t>Metode</a:t>
            </a:r>
            <a:r>
              <a:rPr lang="en-US" altLang="ko-KR" sz="3000" dirty="0">
                <a:latin typeface="Montserrat" panose="00000500000000000000" pitchFamily="2" charset="0"/>
              </a:rPr>
              <a:t> </a:t>
            </a:r>
            <a:r>
              <a:rPr lang="en-US" altLang="ko-KR" sz="3000" i="1" dirty="0">
                <a:solidFill>
                  <a:schemeClr val="tx1"/>
                </a:solidFill>
                <a:latin typeface="Montserrat" panose="00000500000000000000" pitchFamily="2" charset="0"/>
              </a:rPr>
              <a:t>Forward Chaining </a:t>
            </a:r>
            <a:r>
              <a:rPr lang="en-US" altLang="ko-KR" sz="3000" dirty="0">
                <a:latin typeface="Montserrat Light" panose="00000400000000000000" pitchFamily="2" charset="0"/>
              </a:rPr>
              <a:t>dan</a:t>
            </a:r>
            <a:r>
              <a:rPr lang="en-US" altLang="ko-KR" sz="3000" dirty="0">
                <a:latin typeface="Montserrat" panose="00000500000000000000" pitchFamily="2" charset="0"/>
              </a:rPr>
              <a:t> </a:t>
            </a:r>
            <a:r>
              <a:rPr lang="en-US" altLang="ko-KR" sz="3000" i="1" dirty="0">
                <a:solidFill>
                  <a:schemeClr val="tx1"/>
                </a:solidFill>
                <a:latin typeface="Montserrat" panose="00000500000000000000" pitchFamily="2" charset="0"/>
              </a:rPr>
              <a:t>Certainly Factor </a:t>
            </a:r>
            <a:r>
              <a:rPr lang="en-US" altLang="ko-KR" sz="3000" dirty="0" err="1">
                <a:latin typeface="Montserrat "/>
              </a:rPr>
              <a:t>Berbasis</a:t>
            </a:r>
            <a:r>
              <a:rPr lang="en-US" altLang="ko-KR" sz="3000" dirty="0">
                <a:latin typeface="Montserrat" panose="00000500000000000000" pitchFamily="2" charset="0"/>
              </a:rPr>
              <a:t> </a:t>
            </a:r>
            <a:r>
              <a:rPr lang="en-US" altLang="ko-KR" sz="3000" i="1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Android</a:t>
            </a:r>
            <a:r>
              <a:rPr lang="en-US" altLang="ko-KR" sz="3000" dirty="0">
                <a:latin typeface="Montserrat" panose="00000500000000000000" pitchFamily="2" charset="0"/>
              </a:rPr>
              <a:t> </a:t>
            </a:r>
            <a:r>
              <a:rPr lang="en-US" altLang="ko-KR" sz="3000" dirty="0">
                <a:latin typeface="Montserrat Light" panose="00000400000000000000" pitchFamily="2" charset="0"/>
              </a:rPr>
              <a:t>Pada</a:t>
            </a:r>
            <a:r>
              <a:rPr lang="en-US" altLang="ko-KR" sz="3000" dirty="0">
                <a:latin typeface="Montserrat" panose="00000500000000000000" pitchFamily="2" charset="0"/>
              </a:rPr>
              <a:t> Kamala </a:t>
            </a:r>
            <a:r>
              <a:rPr lang="en-US" altLang="ko-KR" sz="3000" i="1" dirty="0">
                <a:latin typeface="Montserrat" panose="00000500000000000000" pitchFamily="2" charset="0"/>
              </a:rPr>
              <a:t>Skin And Health Clinic</a:t>
            </a:r>
            <a:endParaRPr lang="ko-KR" altLang="en-US" sz="3000" dirty="0">
              <a:latin typeface="Montserrat" panose="00000500000000000000" pitchFamily="2" charset="0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4054FCF-4CA7-4E3A-A4C0-7683AE6081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61988" y="5600344"/>
            <a:ext cx="5280001" cy="5760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>
              <a:spcBef>
                <a:spcPts val="0"/>
              </a:spcBef>
              <a:defRPr/>
            </a:pPr>
            <a:r>
              <a:rPr lang="en-US" altLang="ko-KR" sz="2000" dirty="0">
                <a:solidFill>
                  <a:srgbClr val="0070C0"/>
                </a:solidFill>
                <a:latin typeface="Montserrat" panose="00000500000000000000" pitchFamily="2" charset="0"/>
              </a:rPr>
              <a:t>1711501633</a:t>
            </a:r>
            <a:r>
              <a:rPr lang="en-US" altLang="ko-KR" sz="2000" dirty="0">
                <a:latin typeface="Montserrat" panose="00000500000000000000" pitchFamily="2" charset="0"/>
              </a:rPr>
              <a:t> </a:t>
            </a:r>
          </a:p>
          <a:p>
            <a:pPr algn="r">
              <a:spcBef>
                <a:spcPts val="0"/>
              </a:spcBef>
              <a:defRPr/>
            </a:pPr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Naufal </a:t>
            </a:r>
            <a:r>
              <a:rPr lang="en-US" altLang="ko-KR" sz="2000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Zaky</a:t>
            </a:r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altLang="ko-KR" sz="2000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Mubarok</a:t>
            </a:r>
            <a:endParaRPr lang="ko-KR" altLang="en-US" sz="2000" dirty="0">
              <a:solidFill>
                <a:schemeClr val="accent6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D513F-991B-40AD-BDBA-16282491C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448" y="120261"/>
            <a:ext cx="797541" cy="879480"/>
          </a:xfrm>
          <a:prstGeom prst="rect">
            <a:avLst/>
          </a:prstGeom>
        </p:spPr>
      </p:pic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B70DF6D3-4BA3-469E-8CD8-313824AEB39A}"/>
              </a:ext>
            </a:extLst>
          </p:cNvPr>
          <p:cNvSpPr txBox="1">
            <a:spLocks/>
          </p:cNvSpPr>
          <p:nvPr/>
        </p:nvSpPr>
        <p:spPr>
          <a:xfrm>
            <a:off x="2120075" y="5604958"/>
            <a:ext cx="5280001" cy="5760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defRPr/>
            </a:pPr>
            <a:r>
              <a:rPr lang="en-US" altLang="ko-KR" sz="2000" dirty="0" err="1">
                <a:solidFill>
                  <a:srgbClr val="0070C0"/>
                </a:solidFill>
                <a:latin typeface="Montserrat" panose="00000500000000000000" pitchFamily="2" charset="0"/>
              </a:rPr>
              <a:t>Dosen</a:t>
            </a:r>
            <a:r>
              <a:rPr lang="en-US" altLang="ko-KR" sz="2000" dirty="0">
                <a:solidFill>
                  <a:srgbClr val="0070C0"/>
                </a:solidFill>
                <a:latin typeface="Montserrat" panose="00000500000000000000" pitchFamily="2" charset="0"/>
              </a:rPr>
              <a:t> </a:t>
            </a:r>
            <a:r>
              <a:rPr lang="en-US" altLang="ko-KR" sz="2000" dirty="0" err="1">
                <a:solidFill>
                  <a:srgbClr val="0070C0"/>
                </a:solidFill>
                <a:latin typeface="Montserrat" panose="00000500000000000000" pitchFamily="2" charset="0"/>
              </a:rPr>
              <a:t>Pembimbing</a:t>
            </a:r>
            <a:endParaRPr lang="en-US" altLang="ko-KR" sz="2000" dirty="0">
              <a:latin typeface="Montserrat" panose="00000500000000000000" pitchFamily="2" charset="0"/>
            </a:endParaRPr>
          </a:p>
          <a:p>
            <a:pPr algn="l">
              <a:spcBef>
                <a:spcPts val="0"/>
              </a:spcBef>
              <a:defRPr/>
            </a:pPr>
            <a:r>
              <a:rPr lang="id-ID" sz="1800" dirty="0">
                <a:solidFill>
                  <a:srgbClr val="00B0F0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Dr. Imelda, S.Kom., M.Kom.</a:t>
            </a:r>
            <a:endParaRPr lang="ko-KR" altLang="en-US" sz="2000" dirty="0">
              <a:solidFill>
                <a:srgbClr val="00B0F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43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in a white shirt&#10;&#10;Description generated with high confidence">
            <a:extLst>
              <a:ext uri="{FF2B5EF4-FFF2-40B4-BE49-F238E27FC236}">
                <a16:creationId xmlns:a16="http://schemas.microsoft.com/office/drawing/2014/main" id="{F4DDD88D-6935-4D35-80B4-3F65EB0EBD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6" b="8656"/>
          <a:stretch>
            <a:fillRect/>
          </a:stretch>
        </p:blipFill>
        <p:spPr/>
      </p:pic>
      <p:pic>
        <p:nvPicPr>
          <p:cNvPr id="11" name="Picture Placeholder 7" descr="A person in a white shirt&#10;&#10;Description generated with high confidence">
            <a:extLst>
              <a:ext uri="{FF2B5EF4-FFF2-40B4-BE49-F238E27FC236}">
                <a16:creationId xmlns:a16="http://schemas.microsoft.com/office/drawing/2014/main" id="{3F1ABD6E-3A53-4445-9F5B-7DD593328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6" b="8656"/>
          <a:stretch>
            <a:fillRect/>
          </a:stretch>
        </p:blipFill>
        <p:spPr>
          <a:xfrm>
            <a:off x="7725" y="-1"/>
            <a:ext cx="12176549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9E83796-8DDD-40A3-9A5D-CA076644AB8E}"/>
              </a:ext>
            </a:extLst>
          </p:cNvPr>
          <p:cNvSpPr/>
          <p:nvPr/>
        </p:nvSpPr>
        <p:spPr>
          <a:xfrm>
            <a:off x="0" y="0"/>
            <a:ext cx="12176549" cy="6858000"/>
          </a:xfrm>
          <a:custGeom>
            <a:avLst/>
            <a:gdLst>
              <a:gd name="connsiteX0" fmla="*/ 7433977 w 7439025"/>
              <a:gd name="connsiteY0" fmla="*/ 3204401 h 4086225"/>
              <a:gd name="connsiteX1" fmla="*/ 7433977 w 7439025"/>
              <a:gd name="connsiteY1" fmla="*/ 4082129 h 4086225"/>
              <a:gd name="connsiteX2" fmla="*/ 7144 w 7439025"/>
              <a:gd name="connsiteY2" fmla="*/ 4082129 h 4086225"/>
              <a:gd name="connsiteX3" fmla="*/ 7144 w 7439025"/>
              <a:gd name="connsiteY3" fmla="*/ 7144 h 4086225"/>
              <a:gd name="connsiteX4" fmla="*/ 4517422 w 7439025"/>
              <a:gd name="connsiteY4" fmla="*/ 7144 h 4086225"/>
              <a:gd name="connsiteX5" fmla="*/ 4444080 w 7439025"/>
              <a:gd name="connsiteY5" fmla="*/ 623697 h 4086225"/>
              <a:gd name="connsiteX6" fmla="*/ 7052596 w 7439025"/>
              <a:gd name="connsiteY6" fmla="*/ 3232214 h 4086225"/>
              <a:gd name="connsiteX7" fmla="*/ 7433977 w 7439025"/>
              <a:gd name="connsiteY7" fmla="*/ 3204401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9025" h="4086225">
                <a:moveTo>
                  <a:pt x="7433977" y="3204401"/>
                </a:moveTo>
                <a:lnTo>
                  <a:pt x="7433977" y="4082129"/>
                </a:lnTo>
                <a:lnTo>
                  <a:pt x="7144" y="4082129"/>
                </a:lnTo>
                <a:lnTo>
                  <a:pt x="7144" y="7144"/>
                </a:lnTo>
                <a:lnTo>
                  <a:pt x="4517422" y="7144"/>
                </a:lnTo>
                <a:cubicBezTo>
                  <a:pt x="4469511" y="204788"/>
                  <a:pt x="4444080" y="411290"/>
                  <a:pt x="4444080" y="623697"/>
                </a:cubicBezTo>
                <a:cubicBezTo>
                  <a:pt x="4444080" y="2064353"/>
                  <a:pt x="5611940" y="3232214"/>
                  <a:pt x="7052596" y="3232214"/>
                </a:cubicBezTo>
                <a:cubicBezTo>
                  <a:pt x="7182136" y="3232214"/>
                  <a:pt x="7309485" y="3222784"/>
                  <a:pt x="7433977" y="3204401"/>
                </a:cubicBezTo>
                <a:close/>
              </a:path>
            </a:pathLst>
          </a:custGeom>
          <a:gradFill>
            <a:gsLst>
              <a:gs pos="92000">
                <a:srgbClr val="123873">
                  <a:alpha val="77000"/>
                </a:srgbClr>
              </a:gs>
              <a:gs pos="23000">
                <a:srgbClr val="04B6CC">
                  <a:alpha val="47000"/>
                </a:srgbClr>
              </a:gs>
            </a:gsLst>
            <a:lin ang="8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62F278-2B97-4832-839A-7EDA8EE982C9}"/>
              </a:ext>
            </a:extLst>
          </p:cNvPr>
          <p:cNvSpPr txBox="1"/>
          <p:nvPr/>
        </p:nvSpPr>
        <p:spPr>
          <a:xfrm>
            <a:off x="591427" y="549704"/>
            <a:ext cx="5754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Definisi</a:t>
            </a:r>
            <a:r>
              <a:rPr lang="en-US" sz="4400" b="1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Sistem</a:t>
            </a:r>
            <a:r>
              <a:rPr lang="en-US" sz="4400" b="1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Pakar</a:t>
            </a:r>
            <a:endParaRPr lang="en-US" sz="4400" b="1" dirty="0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221C-06EB-4FF1-9EDC-B27EEC835EA2}"/>
              </a:ext>
            </a:extLst>
          </p:cNvPr>
          <p:cNvSpPr txBox="1"/>
          <p:nvPr/>
        </p:nvSpPr>
        <p:spPr>
          <a:xfrm>
            <a:off x="476268" y="3713387"/>
            <a:ext cx="73683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Sistem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Pakar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merupakan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salah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satu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bagian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dari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Kecerdasan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Buatan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mengandung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pengetahuan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dan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pengalaman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dimasukkan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oleh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satu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atau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banyak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pakar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ke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suatu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area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pengetahuan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tertentu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sehingga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setiap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orang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dapat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menggunakannya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memecahkan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berbagai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masalah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bersifat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spesifik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.  (Darmayunata,2018).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93BA436-82C0-4E02-86A8-EA4F0296C480}"/>
              </a:ext>
            </a:extLst>
          </p:cNvPr>
          <p:cNvSpPr/>
          <p:nvPr/>
        </p:nvSpPr>
        <p:spPr>
          <a:xfrm>
            <a:off x="3108352" y="1508722"/>
            <a:ext cx="8155018" cy="1968922"/>
          </a:xfrm>
          <a:custGeom>
            <a:avLst/>
            <a:gdLst>
              <a:gd name="connsiteX0" fmla="*/ 3789665 w 8155017"/>
              <a:gd name="connsiteY0" fmla="*/ 1964764 h 1968921"/>
              <a:gd name="connsiteX1" fmla="*/ 3746062 w 8155017"/>
              <a:gd name="connsiteY1" fmla="*/ 1927907 h 1968921"/>
              <a:gd name="connsiteX2" fmla="*/ 3492078 w 8155017"/>
              <a:gd name="connsiteY2" fmla="*/ 436023 h 1968921"/>
              <a:gd name="connsiteX3" fmla="*/ 3270183 w 8155017"/>
              <a:gd name="connsiteY3" fmla="*/ 990318 h 1968921"/>
              <a:gd name="connsiteX4" fmla="*/ 3229101 w 8155017"/>
              <a:gd name="connsiteY4" fmla="*/ 1018115 h 1968921"/>
              <a:gd name="connsiteX5" fmla="*/ 49393 w 8155017"/>
              <a:gd name="connsiteY5" fmla="*/ 1018115 h 1968921"/>
              <a:gd name="connsiteX6" fmla="*/ 5110 w 8155017"/>
              <a:gd name="connsiteY6" fmla="*/ 973831 h 1968921"/>
              <a:gd name="connsiteX7" fmla="*/ 49393 w 8155017"/>
              <a:gd name="connsiteY7" fmla="*/ 929547 h 1968921"/>
              <a:gd name="connsiteX8" fmla="*/ 3199056 w 8155017"/>
              <a:gd name="connsiteY8" fmla="*/ 929547 h 1968921"/>
              <a:gd name="connsiteX9" fmla="*/ 3468233 w 8155017"/>
              <a:gd name="connsiteY9" fmla="*/ 257253 h 1968921"/>
              <a:gd name="connsiteX10" fmla="*/ 3514016 w 8155017"/>
              <a:gd name="connsiteY10" fmla="*/ 229660 h 1968921"/>
              <a:gd name="connsiteX11" fmla="*/ 3552985 w 8155017"/>
              <a:gd name="connsiteY11" fmla="*/ 266246 h 1968921"/>
              <a:gd name="connsiteX12" fmla="*/ 3767455 w 8155017"/>
              <a:gd name="connsiteY12" fmla="*/ 1526083 h 1968921"/>
              <a:gd name="connsiteX13" fmla="*/ 3850572 w 8155017"/>
              <a:gd name="connsiteY13" fmla="*/ 46939 h 1968921"/>
              <a:gd name="connsiteX14" fmla="*/ 3892335 w 8155017"/>
              <a:gd name="connsiteY14" fmla="*/ 5176 h 1968921"/>
              <a:gd name="connsiteX15" fmla="*/ 3938458 w 8155017"/>
              <a:gd name="connsiteY15" fmla="*/ 42102 h 1968921"/>
              <a:gd name="connsiteX16" fmla="*/ 4147546 w 8155017"/>
              <a:gd name="connsiteY16" fmla="*/ 1293355 h 1968921"/>
              <a:gd name="connsiteX17" fmla="*/ 4372575 w 8155017"/>
              <a:gd name="connsiteY17" fmla="*/ 949577 h 1968921"/>
              <a:gd name="connsiteX18" fmla="*/ 4409637 w 8155017"/>
              <a:gd name="connsiteY18" fmla="*/ 929547 h 1968921"/>
              <a:gd name="connsiteX19" fmla="*/ 8107192 w 8155017"/>
              <a:gd name="connsiteY19" fmla="*/ 929547 h 1968921"/>
              <a:gd name="connsiteX20" fmla="*/ 8151475 w 8155017"/>
              <a:gd name="connsiteY20" fmla="*/ 973831 h 1968921"/>
              <a:gd name="connsiteX21" fmla="*/ 8107192 w 8155017"/>
              <a:gd name="connsiteY21" fmla="*/ 1018115 h 1968921"/>
              <a:gd name="connsiteX22" fmla="*/ 4433550 w 8155017"/>
              <a:gd name="connsiteY22" fmla="*/ 1018115 h 1968921"/>
              <a:gd name="connsiteX23" fmla="*/ 4159536 w 8155017"/>
              <a:gd name="connsiteY23" fmla="*/ 1436630 h 1968921"/>
              <a:gd name="connsiteX24" fmla="*/ 4113413 w 8155017"/>
              <a:gd name="connsiteY24" fmla="*/ 1455706 h 1968921"/>
              <a:gd name="connsiteX25" fmla="*/ 4078872 w 8155017"/>
              <a:gd name="connsiteY25" fmla="*/ 1419666 h 1968921"/>
              <a:gd name="connsiteX26" fmla="*/ 3916725 w 8155017"/>
              <a:gd name="connsiteY26" fmla="*/ 449103 h 1968921"/>
              <a:gd name="connsiteX27" fmla="*/ 3833949 w 8155017"/>
              <a:gd name="connsiteY27" fmla="*/ 1922865 h 1968921"/>
              <a:gd name="connsiteX28" fmla="*/ 3792254 w 8155017"/>
              <a:gd name="connsiteY28" fmla="*/ 1964628 h 1968921"/>
              <a:gd name="connsiteX29" fmla="*/ 3789665 w 8155017"/>
              <a:gd name="connsiteY29" fmla="*/ 1964764 h 196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55017" h="1968921">
                <a:moveTo>
                  <a:pt x="3789665" y="1964764"/>
                </a:moveTo>
                <a:cubicBezTo>
                  <a:pt x="3768204" y="1964764"/>
                  <a:pt x="3749673" y="1949299"/>
                  <a:pt x="3746062" y="1927907"/>
                </a:cubicBezTo>
                <a:lnTo>
                  <a:pt x="3492078" y="436023"/>
                </a:lnTo>
                <a:lnTo>
                  <a:pt x="3270183" y="990318"/>
                </a:lnTo>
                <a:cubicBezTo>
                  <a:pt x="3263438" y="1007146"/>
                  <a:pt x="3247155" y="1018115"/>
                  <a:pt x="3229101" y="1018115"/>
                </a:cubicBezTo>
                <a:lnTo>
                  <a:pt x="49393" y="1018115"/>
                </a:lnTo>
                <a:cubicBezTo>
                  <a:pt x="24935" y="1018115"/>
                  <a:pt x="5110" y="998289"/>
                  <a:pt x="5110" y="973831"/>
                </a:cubicBezTo>
                <a:cubicBezTo>
                  <a:pt x="5110" y="949373"/>
                  <a:pt x="24935" y="929547"/>
                  <a:pt x="49393" y="929547"/>
                </a:cubicBezTo>
                <a:lnTo>
                  <a:pt x="3199056" y="929547"/>
                </a:lnTo>
                <a:lnTo>
                  <a:pt x="3468233" y="257253"/>
                </a:lnTo>
                <a:cubicBezTo>
                  <a:pt x="3475591" y="238858"/>
                  <a:pt x="3494327" y="227548"/>
                  <a:pt x="3514016" y="229660"/>
                </a:cubicBezTo>
                <a:cubicBezTo>
                  <a:pt x="3533705" y="231772"/>
                  <a:pt x="3549647" y="246693"/>
                  <a:pt x="3552985" y="266246"/>
                </a:cubicBezTo>
                <a:lnTo>
                  <a:pt x="3767455" y="1526083"/>
                </a:lnTo>
                <a:lnTo>
                  <a:pt x="3850572" y="46939"/>
                </a:lnTo>
                <a:cubicBezTo>
                  <a:pt x="3851866" y="24388"/>
                  <a:pt x="3869853" y="6471"/>
                  <a:pt x="3892335" y="5176"/>
                </a:cubicBezTo>
                <a:cubicBezTo>
                  <a:pt x="3914749" y="3950"/>
                  <a:pt x="3934711" y="19824"/>
                  <a:pt x="3938458" y="42102"/>
                </a:cubicBezTo>
                <a:lnTo>
                  <a:pt x="4147546" y="1293355"/>
                </a:lnTo>
                <a:lnTo>
                  <a:pt x="4372575" y="949577"/>
                </a:lnTo>
                <a:cubicBezTo>
                  <a:pt x="4380751" y="937110"/>
                  <a:pt x="4394717" y="929547"/>
                  <a:pt x="4409637" y="929547"/>
                </a:cubicBezTo>
                <a:lnTo>
                  <a:pt x="8107192" y="929547"/>
                </a:lnTo>
                <a:cubicBezTo>
                  <a:pt x="8131650" y="929547"/>
                  <a:pt x="8151475" y="949373"/>
                  <a:pt x="8151475" y="973831"/>
                </a:cubicBezTo>
                <a:cubicBezTo>
                  <a:pt x="8151475" y="998289"/>
                  <a:pt x="8131650" y="1018115"/>
                  <a:pt x="8107192" y="1018115"/>
                </a:cubicBezTo>
                <a:lnTo>
                  <a:pt x="4433550" y="1018115"/>
                </a:lnTo>
                <a:lnTo>
                  <a:pt x="4159536" y="1436630"/>
                </a:lnTo>
                <a:cubicBezTo>
                  <a:pt x="4149521" y="1451891"/>
                  <a:pt x="4131263" y="1459453"/>
                  <a:pt x="4113413" y="1455706"/>
                </a:cubicBezTo>
                <a:cubicBezTo>
                  <a:pt x="4095563" y="1451959"/>
                  <a:pt x="4081869" y="1437652"/>
                  <a:pt x="4078872" y="1419666"/>
                </a:cubicBezTo>
                <a:lnTo>
                  <a:pt x="3916725" y="449103"/>
                </a:lnTo>
                <a:lnTo>
                  <a:pt x="3833949" y="1922865"/>
                </a:lnTo>
                <a:cubicBezTo>
                  <a:pt x="3832654" y="1945348"/>
                  <a:pt x="3814736" y="1963334"/>
                  <a:pt x="3792254" y="1964628"/>
                </a:cubicBezTo>
                <a:cubicBezTo>
                  <a:pt x="3791300" y="1964764"/>
                  <a:pt x="3790482" y="1964764"/>
                  <a:pt x="3789665" y="196476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6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83F71C-D025-4C33-944F-30E9CAE2827C}"/>
              </a:ext>
            </a:extLst>
          </p:cNvPr>
          <p:cNvSpPr txBox="1"/>
          <p:nvPr/>
        </p:nvSpPr>
        <p:spPr>
          <a:xfrm>
            <a:off x="801360" y="287017"/>
            <a:ext cx="9054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Literature Review</a:t>
            </a:r>
          </a:p>
        </p:txBody>
      </p:sp>
      <p:graphicFrame>
        <p:nvGraphicFramePr>
          <p:cNvPr id="13" name="Table 37">
            <a:extLst>
              <a:ext uri="{FF2B5EF4-FFF2-40B4-BE49-F238E27FC236}">
                <a16:creationId xmlns:a16="http://schemas.microsoft.com/office/drawing/2014/main" id="{15006064-9E44-440D-AF43-CF84D05F8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484849"/>
              </p:ext>
            </p:extLst>
          </p:nvPr>
        </p:nvGraphicFramePr>
        <p:xfrm>
          <a:off x="941441" y="1199279"/>
          <a:ext cx="11147890" cy="498698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81481">
                  <a:extLst>
                    <a:ext uri="{9D8B030D-6E8A-4147-A177-3AD203B41FA5}">
                      <a16:colId xmlns:a16="http://schemas.microsoft.com/office/drawing/2014/main" val="3833472305"/>
                    </a:ext>
                  </a:extLst>
                </a:gridCol>
                <a:gridCol w="2454442">
                  <a:extLst>
                    <a:ext uri="{9D8B030D-6E8A-4147-A177-3AD203B41FA5}">
                      <a16:colId xmlns:a16="http://schemas.microsoft.com/office/drawing/2014/main" val="3235652434"/>
                    </a:ext>
                  </a:extLst>
                </a:gridCol>
                <a:gridCol w="2858703">
                  <a:extLst>
                    <a:ext uri="{9D8B030D-6E8A-4147-A177-3AD203B41FA5}">
                      <a16:colId xmlns:a16="http://schemas.microsoft.com/office/drawing/2014/main" val="4159788378"/>
                    </a:ext>
                  </a:extLst>
                </a:gridCol>
                <a:gridCol w="3455470">
                  <a:extLst>
                    <a:ext uri="{9D8B030D-6E8A-4147-A177-3AD203B41FA5}">
                      <a16:colId xmlns:a16="http://schemas.microsoft.com/office/drawing/2014/main" val="9467584"/>
                    </a:ext>
                  </a:extLst>
                </a:gridCol>
                <a:gridCol w="1597794">
                  <a:extLst>
                    <a:ext uri="{9D8B030D-6E8A-4147-A177-3AD203B41FA5}">
                      <a16:colId xmlns:a16="http://schemas.microsoft.com/office/drawing/2014/main" val="393323374"/>
                    </a:ext>
                  </a:extLst>
                </a:gridCol>
              </a:tblGrid>
              <a:tr h="5349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Penulis</a:t>
                      </a:r>
                      <a:r>
                        <a:rPr lang="en-US" sz="1600" dirty="0"/>
                        <a:t> dan </a:t>
                      </a:r>
                      <a:r>
                        <a:rPr lang="en-US" sz="1600" dirty="0" err="1"/>
                        <a:t>Tahun</a:t>
                      </a:r>
                      <a:r>
                        <a:rPr lang="en-US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Metode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Hasil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929726"/>
                  </a:ext>
                </a:extLst>
              </a:tr>
              <a:tr h="220139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(Cahyaningsih, Triayudi, dan Sholihati 2021)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Certainly Factor,  Forward Chaining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Kombinasi metode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ertainty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f</a:t>
                      </a: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actor dengan teknik forward chaining sangat efektif diterapkan pada sistem pakar dalam membantu pengguna untuk mengetahui jenis kulit wajah pada sistem menghasilkan tingkat keyakinan sebesar 99.45%.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Menerapkan kedua metode dengan fitur terpisah pada aplikasi sistem pakar.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8509558"/>
                  </a:ext>
                </a:extLst>
              </a:tr>
              <a:tr h="33880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(Deddy Kusbianto dan Rizky Ardiansyah 2017)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i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i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Forward Chaining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Berdasarkan hasil uji lapangan menggunakan aplikasi sistem pakar, didapatkan hasil persentase sebesar 83.3% .Hasil penelitian ini menunjukan bahwa aplikasi sistem pakar ini dapat meningkatkan efektifitas dalam proses identifikasi jerawat wajah.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Solusi menerapkan metode 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id-ID" sz="1200" i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orward 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id-ID" sz="1200" i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haining </a:t>
                      </a: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dengan menggunakan rule pohon keputusan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553923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4F8F715-617C-4BB5-91B4-6F1177DFF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67393">
            <a:off x="9675872" y="-25492"/>
            <a:ext cx="1399690" cy="11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2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83F71C-D025-4C33-944F-30E9CAE2827C}"/>
              </a:ext>
            </a:extLst>
          </p:cNvPr>
          <p:cNvSpPr txBox="1"/>
          <p:nvPr/>
        </p:nvSpPr>
        <p:spPr>
          <a:xfrm>
            <a:off x="801360" y="287017"/>
            <a:ext cx="9054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Literature Review</a:t>
            </a:r>
          </a:p>
        </p:txBody>
      </p:sp>
      <p:graphicFrame>
        <p:nvGraphicFramePr>
          <p:cNvPr id="13" name="Table 37">
            <a:extLst>
              <a:ext uri="{FF2B5EF4-FFF2-40B4-BE49-F238E27FC236}">
                <a16:creationId xmlns:a16="http://schemas.microsoft.com/office/drawing/2014/main" id="{15006064-9E44-440D-AF43-CF84D05F8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230865"/>
              </p:ext>
            </p:extLst>
          </p:nvPr>
        </p:nvGraphicFramePr>
        <p:xfrm>
          <a:off x="941441" y="1199279"/>
          <a:ext cx="11147890" cy="48330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81481">
                  <a:extLst>
                    <a:ext uri="{9D8B030D-6E8A-4147-A177-3AD203B41FA5}">
                      <a16:colId xmlns:a16="http://schemas.microsoft.com/office/drawing/2014/main" val="3833472305"/>
                    </a:ext>
                  </a:extLst>
                </a:gridCol>
                <a:gridCol w="2454442">
                  <a:extLst>
                    <a:ext uri="{9D8B030D-6E8A-4147-A177-3AD203B41FA5}">
                      <a16:colId xmlns:a16="http://schemas.microsoft.com/office/drawing/2014/main" val="3235652434"/>
                    </a:ext>
                  </a:extLst>
                </a:gridCol>
                <a:gridCol w="2858703">
                  <a:extLst>
                    <a:ext uri="{9D8B030D-6E8A-4147-A177-3AD203B41FA5}">
                      <a16:colId xmlns:a16="http://schemas.microsoft.com/office/drawing/2014/main" val="4159788378"/>
                    </a:ext>
                  </a:extLst>
                </a:gridCol>
                <a:gridCol w="3455470">
                  <a:extLst>
                    <a:ext uri="{9D8B030D-6E8A-4147-A177-3AD203B41FA5}">
                      <a16:colId xmlns:a16="http://schemas.microsoft.com/office/drawing/2014/main" val="9467584"/>
                    </a:ext>
                  </a:extLst>
                </a:gridCol>
                <a:gridCol w="1597794">
                  <a:extLst>
                    <a:ext uri="{9D8B030D-6E8A-4147-A177-3AD203B41FA5}">
                      <a16:colId xmlns:a16="http://schemas.microsoft.com/office/drawing/2014/main" val="393323374"/>
                    </a:ext>
                  </a:extLst>
                </a:gridCol>
              </a:tblGrid>
              <a:tr h="5349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Penulis</a:t>
                      </a:r>
                      <a:r>
                        <a:rPr lang="en-US" sz="1600" dirty="0"/>
                        <a:t> dan </a:t>
                      </a:r>
                      <a:r>
                        <a:rPr lang="en-US" sz="1600" dirty="0" err="1"/>
                        <a:t>Tahun</a:t>
                      </a:r>
                      <a:r>
                        <a:rPr lang="en-US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Metode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Hasil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929726"/>
                  </a:ext>
                </a:extLst>
              </a:tr>
              <a:tr h="220139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(Santi and Andari 2019)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i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i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Certainly Factor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Nilai hasil perhitungan manual dengan metode CF sama nilainya dengan perhitungan yang dilakukan dengan metode CF secara aplikasi. Sedangkan dengan CF combine tertinggi yaitu 0,953344.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Solusi menerapkan aplikasi sistem pakar di metode </a:t>
                      </a:r>
                      <a:r>
                        <a:rPr lang="id-ID" sz="1200" i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certainly factor</a:t>
                      </a: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dengan menentukan CF pakar secara langsung tanpa menggunakan MB dan MD pada rumus sebelumnya.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8509558"/>
                  </a:ext>
                </a:extLst>
              </a:tr>
              <a:tr h="33880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(Gilberth Malo, Immanuela P. Saputro 2019)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i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i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Certainly Factor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Dari hasil pengujian yang dilakukan terhadap 25 contoh kasus dengan data acak didapat tingkat ketepatan 92%.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Menambahkan CF persentase setelah perhitungan CF kombinasi.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553923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4541938-EC89-4B23-ADFA-F9CDB3FB26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87" y="-72212"/>
            <a:ext cx="3668486" cy="15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0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83F71C-D025-4C33-944F-30E9CAE2827C}"/>
              </a:ext>
            </a:extLst>
          </p:cNvPr>
          <p:cNvSpPr txBox="1"/>
          <p:nvPr/>
        </p:nvSpPr>
        <p:spPr>
          <a:xfrm>
            <a:off x="801360" y="287017"/>
            <a:ext cx="9054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Literature Review</a:t>
            </a:r>
          </a:p>
        </p:txBody>
      </p:sp>
      <p:graphicFrame>
        <p:nvGraphicFramePr>
          <p:cNvPr id="13" name="Table 37">
            <a:extLst>
              <a:ext uri="{FF2B5EF4-FFF2-40B4-BE49-F238E27FC236}">
                <a16:creationId xmlns:a16="http://schemas.microsoft.com/office/drawing/2014/main" id="{15006064-9E44-440D-AF43-CF84D05F8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510171"/>
              </p:ext>
            </p:extLst>
          </p:nvPr>
        </p:nvGraphicFramePr>
        <p:xfrm>
          <a:off x="941441" y="1199279"/>
          <a:ext cx="11147890" cy="43919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81481">
                  <a:extLst>
                    <a:ext uri="{9D8B030D-6E8A-4147-A177-3AD203B41FA5}">
                      <a16:colId xmlns:a16="http://schemas.microsoft.com/office/drawing/2014/main" val="3833472305"/>
                    </a:ext>
                  </a:extLst>
                </a:gridCol>
                <a:gridCol w="2454442">
                  <a:extLst>
                    <a:ext uri="{9D8B030D-6E8A-4147-A177-3AD203B41FA5}">
                      <a16:colId xmlns:a16="http://schemas.microsoft.com/office/drawing/2014/main" val="3235652434"/>
                    </a:ext>
                  </a:extLst>
                </a:gridCol>
                <a:gridCol w="2858703">
                  <a:extLst>
                    <a:ext uri="{9D8B030D-6E8A-4147-A177-3AD203B41FA5}">
                      <a16:colId xmlns:a16="http://schemas.microsoft.com/office/drawing/2014/main" val="4159788378"/>
                    </a:ext>
                  </a:extLst>
                </a:gridCol>
                <a:gridCol w="3455470">
                  <a:extLst>
                    <a:ext uri="{9D8B030D-6E8A-4147-A177-3AD203B41FA5}">
                      <a16:colId xmlns:a16="http://schemas.microsoft.com/office/drawing/2014/main" val="9467584"/>
                    </a:ext>
                  </a:extLst>
                </a:gridCol>
                <a:gridCol w="1597794">
                  <a:extLst>
                    <a:ext uri="{9D8B030D-6E8A-4147-A177-3AD203B41FA5}">
                      <a16:colId xmlns:a16="http://schemas.microsoft.com/office/drawing/2014/main" val="393323374"/>
                    </a:ext>
                  </a:extLst>
                </a:gridCol>
              </a:tblGrid>
              <a:tr h="5349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Penulis</a:t>
                      </a:r>
                      <a:r>
                        <a:rPr lang="en-US" sz="1600" dirty="0"/>
                        <a:t> dan </a:t>
                      </a:r>
                      <a:r>
                        <a:rPr lang="en-US" sz="1600" dirty="0" err="1"/>
                        <a:t>Tahun</a:t>
                      </a:r>
                      <a:r>
                        <a:rPr lang="en-US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Metode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Hasil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929726"/>
                  </a:ext>
                </a:extLst>
              </a:tr>
              <a:tr h="220139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(Fanny, Hasibuan, and Buulolo 2017)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i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i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Certainly Factor , Forward Chaining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menggunakan kaidah produksi aturan jika-maka (if-then) dalam pembuatan rule akan mempermudah untuk mengidentifikasi gejala penyakit </a:t>
                      </a:r>
                      <a:r>
                        <a:rPr lang="id-ID" sz="1200" i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Asidosis Tubulus</a:t>
                      </a: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Renalis.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Mengkombinasikan kedua metode dalam satu relasi aturan pada penyakit dan gejala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8509558"/>
                  </a:ext>
                </a:extLst>
              </a:tr>
              <a:tr h="33880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(Dwi Marisa Efendi 2020) 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i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i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Certainly Factor</a:t>
                      </a:r>
                      <a:endParaRPr lang="en-US" sz="1200" i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i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i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i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Hasil akhir dari pembuatan sistem pakar ini adalah membantu masyarakat dalam mendiagnosa awal jenis penyakit kulit wajah yang di alami sehingga dalam pengobatannya dapat mudah diketahui.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Menerapkan penelitian dibidang kesehatan khususnya klinik. 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55392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3D3AEA2-66AF-445E-A966-A845D7BCB8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67393">
            <a:off x="9937130" y="90962"/>
            <a:ext cx="1399690" cy="11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28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83F71C-D025-4C33-944F-30E9CAE2827C}"/>
              </a:ext>
            </a:extLst>
          </p:cNvPr>
          <p:cNvSpPr txBox="1"/>
          <p:nvPr/>
        </p:nvSpPr>
        <p:spPr>
          <a:xfrm>
            <a:off x="801360" y="287017"/>
            <a:ext cx="9054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Literature Review</a:t>
            </a:r>
          </a:p>
        </p:txBody>
      </p:sp>
      <p:graphicFrame>
        <p:nvGraphicFramePr>
          <p:cNvPr id="13" name="Table 37">
            <a:extLst>
              <a:ext uri="{FF2B5EF4-FFF2-40B4-BE49-F238E27FC236}">
                <a16:creationId xmlns:a16="http://schemas.microsoft.com/office/drawing/2014/main" id="{15006064-9E44-440D-AF43-CF84D05F8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725557"/>
              </p:ext>
            </p:extLst>
          </p:nvPr>
        </p:nvGraphicFramePr>
        <p:xfrm>
          <a:off x="941441" y="1199279"/>
          <a:ext cx="11147890" cy="419666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81481">
                  <a:extLst>
                    <a:ext uri="{9D8B030D-6E8A-4147-A177-3AD203B41FA5}">
                      <a16:colId xmlns:a16="http://schemas.microsoft.com/office/drawing/2014/main" val="3833472305"/>
                    </a:ext>
                  </a:extLst>
                </a:gridCol>
                <a:gridCol w="2454442">
                  <a:extLst>
                    <a:ext uri="{9D8B030D-6E8A-4147-A177-3AD203B41FA5}">
                      <a16:colId xmlns:a16="http://schemas.microsoft.com/office/drawing/2014/main" val="3235652434"/>
                    </a:ext>
                  </a:extLst>
                </a:gridCol>
                <a:gridCol w="2858703">
                  <a:extLst>
                    <a:ext uri="{9D8B030D-6E8A-4147-A177-3AD203B41FA5}">
                      <a16:colId xmlns:a16="http://schemas.microsoft.com/office/drawing/2014/main" val="4159788378"/>
                    </a:ext>
                  </a:extLst>
                </a:gridCol>
                <a:gridCol w="3455470">
                  <a:extLst>
                    <a:ext uri="{9D8B030D-6E8A-4147-A177-3AD203B41FA5}">
                      <a16:colId xmlns:a16="http://schemas.microsoft.com/office/drawing/2014/main" val="9467584"/>
                    </a:ext>
                  </a:extLst>
                </a:gridCol>
                <a:gridCol w="1597794">
                  <a:extLst>
                    <a:ext uri="{9D8B030D-6E8A-4147-A177-3AD203B41FA5}">
                      <a16:colId xmlns:a16="http://schemas.microsoft.com/office/drawing/2014/main" val="393323374"/>
                    </a:ext>
                  </a:extLst>
                </a:gridCol>
              </a:tblGrid>
              <a:tr h="5349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Penulis</a:t>
                      </a:r>
                      <a:r>
                        <a:rPr lang="en-US" sz="1600" dirty="0"/>
                        <a:t> dan </a:t>
                      </a:r>
                      <a:r>
                        <a:rPr lang="en-US" sz="1600" dirty="0" err="1"/>
                        <a:t>Tahun</a:t>
                      </a:r>
                      <a:r>
                        <a:rPr lang="en-US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Metode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Hasil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929726"/>
                  </a:ext>
                </a:extLst>
              </a:tr>
              <a:tr h="2201394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(Hasbiyanor dan Bahar, 2017)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i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i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Certainly Factor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tingkat akurasi proses manual hanya sekitar 70%, sedangkan proses berbasis metode CF mencapai 100%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10795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R="10795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Menerapkan aplikasi sistem pakar berbasis android guna mempermudah user dengan petugas klinik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8509558"/>
                  </a:ext>
                </a:extLst>
              </a:tr>
              <a:tr h="33880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(Sri Wanti Ginting dan Sindar RMS, </a:t>
                      </a:r>
                      <a:r>
                        <a:rPr lang="id-ID" sz="12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2018)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i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i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Certainly Factor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Berdasarkan studi kasus hasil perhitungan 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id-ID" sz="1200" i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ertainty 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id-ID" sz="1200" i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actor</a:t>
                      </a: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dengan nilai tertinggi yaitu 0,870418 yang artinya penyakit kacang kedelai mengalami penyakit penggulung daun dengan nilai keyakinan 87,0 %.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Solusi dalam menerapkan CF kombinasi dengan rumus yang menggunakan CF pakar 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55392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F80B183-B4C2-466A-BEA5-5C32652C6E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030" y="-95789"/>
            <a:ext cx="3668486" cy="15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48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83F71C-D025-4C33-944F-30E9CAE2827C}"/>
              </a:ext>
            </a:extLst>
          </p:cNvPr>
          <p:cNvSpPr txBox="1"/>
          <p:nvPr/>
        </p:nvSpPr>
        <p:spPr>
          <a:xfrm>
            <a:off x="801360" y="287017"/>
            <a:ext cx="9054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Literature Review</a:t>
            </a:r>
          </a:p>
        </p:txBody>
      </p:sp>
      <p:graphicFrame>
        <p:nvGraphicFramePr>
          <p:cNvPr id="13" name="Table 37">
            <a:extLst>
              <a:ext uri="{FF2B5EF4-FFF2-40B4-BE49-F238E27FC236}">
                <a16:creationId xmlns:a16="http://schemas.microsoft.com/office/drawing/2014/main" id="{15006064-9E44-440D-AF43-CF84D05F8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662325"/>
              </p:ext>
            </p:extLst>
          </p:nvPr>
        </p:nvGraphicFramePr>
        <p:xfrm>
          <a:off x="941441" y="1199279"/>
          <a:ext cx="11147890" cy="448387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81481">
                  <a:extLst>
                    <a:ext uri="{9D8B030D-6E8A-4147-A177-3AD203B41FA5}">
                      <a16:colId xmlns:a16="http://schemas.microsoft.com/office/drawing/2014/main" val="3833472305"/>
                    </a:ext>
                  </a:extLst>
                </a:gridCol>
                <a:gridCol w="2454442">
                  <a:extLst>
                    <a:ext uri="{9D8B030D-6E8A-4147-A177-3AD203B41FA5}">
                      <a16:colId xmlns:a16="http://schemas.microsoft.com/office/drawing/2014/main" val="3235652434"/>
                    </a:ext>
                  </a:extLst>
                </a:gridCol>
                <a:gridCol w="2858703">
                  <a:extLst>
                    <a:ext uri="{9D8B030D-6E8A-4147-A177-3AD203B41FA5}">
                      <a16:colId xmlns:a16="http://schemas.microsoft.com/office/drawing/2014/main" val="4159788378"/>
                    </a:ext>
                  </a:extLst>
                </a:gridCol>
                <a:gridCol w="3455470">
                  <a:extLst>
                    <a:ext uri="{9D8B030D-6E8A-4147-A177-3AD203B41FA5}">
                      <a16:colId xmlns:a16="http://schemas.microsoft.com/office/drawing/2014/main" val="9467584"/>
                    </a:ext>
                  </a:extLst>
                </a:gridCol>
                <a:gridCol w="1597794">
                  <a:extLst>
                    <a:ext uri="{9D8B030D-6E8A-4147-A177-3AD203B41FA5}">
                      <a16:colId xmlns:a16="http://schemas.microsoft.com/office/drawing/2014/main" val="393323374"/>
                    </a:ext>
                  </a:extLst>
                </a:gridCol>
              </a:tblGrid>
              <a:tr h="534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Penulis</a:t>
                      </a:r>
                      <a:r>
                        <a:rPr lang="en-US" sz="1600" dirty="0"/>
                        <a:t> dan </a:t>
                      </a:r>
                      <a:r>
                        <a:rPr lang="en-US" sz="1600" dirty="0" err="1"/>
                        <a:t>Tahun</a:t>
                      </a:r>
                      <a:r>
                        <a:rPr lang="en-US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err="1"/>
                        <a:t>Metode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/>
                        <a:t>Hasil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/>
                        <a:t>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929726"/>
                  </a:ext>
                </a:extLst>
              </a:tr>
              <a:tr h="22013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(Aryani dan Divayana 2017)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sz="1200" i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200" i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Certainly Factor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Berdasarkan hasil uji akurasi, maka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sistem memiliki tingkat pencapaian untuk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akurasi penuh sebesar 85% dan akurasi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sebagian sebesar 15% sehingga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disimpulkan bahwa sistem berada pada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kualifikasi baik.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highlight>
                            <a:srgbClr val="FFFF00"/>
                          </a:highlight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Menerapkan diagnosa beberapa penyakit kulit yang pada umumnya sering terjadi di Indonesia pada usia produktif.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8509558"/>
                  </a:ext>
                </a:extLst>
              </a:tr>
              <a:tr h="3388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(Aini, Ramadiani, dan Hatta, 2017)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sz="1200" i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200" i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Certainly Factor, Forward Chaining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Penelitian ini menghasilkan sebuah sistem pakar berbasis web dengan tingkat akurasi sebesar 85% yang dimanfaatkan untuk membantu tenaga kesehatan dan masyarakat umum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Menerapkan metode wawancara secara langsung dengan pakar terkait dengan tingkat penilain CF pakar secara langsung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55392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1054580-2294-4BD6-86D3-3E7B75CD57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67393">
            <a:off x="10031265" y="90961"/>
            <a:ext cx="1399690" cy="11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0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i="1" dirty="0">
                <a:solidFill>
                  <a:srgbClr val="123873"/>
                </a:solidFill>
              </a:rPr>
              <a:t>Roadmap</a:t>
            </a:r>
            <a:r>
              <a:rPr lang="en-US" b="1" dirty="0">
                <a:solidFill>
                  <a:srgbClr val="123873"/>
                </a:solidFill>
              </a:rPr>
              <a:t> </a:t>
            </a:r>
            <a:r>
              <a:rPr lang="en-US" dirty="0" err="1">
                <a:solidFill>
                  <a:srgbClr val="123873"/>
                </a:solidFill>
              </a:rPr>
              <a:t>Penelitian</a:t>
            </a:r>
            <a:endParaRPr lang="en-US" dirty="0">
              <a:solidFill>
                <a:srgbClr val="123873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AC1D12-1C92-4C5D-9810-9C6916092C56}"/>
              </a:ext>
            </a:extLst>
          </p:cNvPr>
          <p:cNvSpPr/>
          <p:nvPr/>
        </p:nvSpPr>
        <p:spPr>
          <a:xfrm>
            <a:off x="9957308" y="3174689"/>
            <a:ext cx="1152000" cy="1152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7A247BB3-90F7-4D37-BAF5-37B7376CEAFC}"/>
              </a:ext>
            </a:extLst>
          </p:cNvPr>
          <p:cNvSpPr/>
          <p:nvPr/>
        </p:nvSpPr>
        <p:spPr>
          <a:xfrm rot="5400000">
            <a:off x="2774244" y="2421556"/>
            <a:ext cx="914400" cy="914400"/>
          </a:xfrm>
          <a:prstGeom prst="blockArc">
            <a:avLst>
              <a:gd name="adj1" fmla="val 16153352"/>
              <a:gd name="adj2" fmla="val 50347"/>
              <a:gd name="adj3" fmla="val 139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E3154-2AA2-493C-AF85-FBB53E6E2B3A}"/>
              </a:ext>
            </a:extLst>
          </p:cNvPr>
          <p:cNvSpPr/>
          <p:nvPr/>
        </p:nvSpPr>
        <p:spPr>
          <a:xfrm>
            <a:off x="0" y="3209330"/>
            <a:ext cx="3244331" cy="1266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7FD9923-22B2-45B8-BAE8-A9CE653E2C84}"/>
              </a:ext>
            </a:extLst>
          </p:cNvPr>
          <p:cNvSpPr/>
          <p:nvPr/>
        </p:nvSpPr>
        <p:spPr>
          <a:xfrm>
            <a:off x="3497470" y="2659620"/>
            <a:ext cx="258081" cy="2224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840E6539-60F1-4285-9D32-35C7B674D863}"/>
              </a:ext>
            </a:extLst>
          </p:cNvPr>
          <p:cNvSpPr/>
          <p:nvPr/>
        </p:nvSpPr>
        <p:spPr>
          <a:xfrm rot="5400000">
            <a:off x="5382527" y="2573956"/>
            <a:ext cx="914400" cy="914400"/>
          </a:xfrm>
          <a:prstGeom prst="blockArc">
            <a:avLst>
              <a:gd name="adj1" fmla="val 16184359"/>
              <a:gd name="adj2" fmla="val 164567"/>
              <a:gd name="adj3" fmla="val 1396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19D32-6FF6-47F5-9BB7-30AFA82E7F9C}"/>
              </a:ext>
            </a:extLst>
          </p:cNvPr>
          <p:cNvSpPr/>
          <p:nvPr/>
        </p:nvSpPr>
        <p:spPr>
          <a:xfrm>
            <a:off x="-1" y="3361730"/>
            <a:ext cx="5841305" cy="126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63A25-0953-43D6-A70A-8280F6D044D6}"/>
              </a:ext>
            </a:extLst>
          </p:cNvPr>
          <p:cNvSpPr/>
          <p:nvPr/>
        </p:nvSpPr>
        <p:spPr>
          <a:xfrm rot="16200000">
            <a:off x="6151759" y="2898858"/>
            <a:ext cx="166037" cy="126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12B519F-1849-4F58-8BFB-B124A0CA2F35}"/>
              </a:ext>
            </a:extLst>
          </p:cNvPr>
          <p:cNvSpPr/>
          <p:nvPr/>
        </p:nvSpPr>
        <p:spPr>
          <a:xfrm>
            <a:off x="6108454" y="2670402"/>
            <a:ext cx="258081" cy="22248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16B1B03B-C8C8-45D0-8E35-EF21560EFDD1}"/>
              </a:ext>
            </a:extLst>
          </p:cNvPr>
          <p:cNvSpPr/>
          <p:nvPr/>
        </p:nvSpPr>
        <p:spPr>
          <a:xfrm rot="5400000">
            <a:off x="8043376" y="2726356"/>
            <a:ext cx="914400" cy="914400"/>
          </a:xfrm>
          <a:prstGeom prst="blockArc">
            <a:avLst>
              <a:gd name="adj1" fmla="val 16260309"/>
              <a:gd name="adj2" fmla="val 21515221"/>
              <a:gd name="adj3" fmla="val 1399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1BC025-EC65-40BB-9F83-DA4161348935}"/>
              </a:ext>
            </a:extLst>
          </p:cNvPr>
          <p:cNvSpPr/>
          <p:nvPr/>
        </p:nvSpPr>
        <p:spPr>
          <a:xfrm>
            <a:off x="1" y="3514130"/>
            <a:ext cx="8542848" cy="126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68C005-C9CF-4521-922F-306E1AEB03B3}"/>
              </a:ext>
            </a:extLst>
          </p:cNvPr>
          <p:cNvSpPr/>
          <p:nvPr/>
        </p:nvSpPr>
        <p:spPr>
          <a:xfrm rot="16200000">
            <a:off x="8733580" y="2981878"/>
            <a:ext cx="327314" cy="126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972CA9C-9C00-49DE-84A7-0E659A921543}"/>
              </a:ext>
            </a:extLst>
          </p:cNvPr>
          <p:cNvSpPr/>
          <p:nvPr/>
        </p:nvSpPr>
        <p:spPr>
          <a:xfrm>
            <a:off x="8768197" y="2670402"/>
            <a:ext cx="258081" cy="2224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8C570C-709D-4981-9F84-7000FAAED45C}"/>
              </a:ext>
            </a:extLst>
          </p:cNvPr>
          <p:cNvSpPr/>
          <p:nvPr/>
        </p:nvSpPr>
        <p:spPr>
          <a:xfrm>
            <a:off x="1" y="3671036"/>
            <a:ext cx="9514847" cy="126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C4706D6-CA66-4FC7-82C9-656B41C18590}"/>
              </a:ext>
            </a:extLst>
          </p:cNvPr>
          <p:cNvSpPr/>
          <p:nvPr/>
        </p:nvSpPr>
        <p:spPr>
          <a:xfrm rot="5400000">
            <a:off x="9464417" y="3623106"/>
            <a:ext cx="258081" cy="222484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950B73BB-D817-4E83-AE0B-59882CF7487F}"/>
              </a:ext>
            </a:extLst>
          </p:cNvPr>
          <p:cNvSpPr/>
          <p:nvPr/>
        </p:nvSpPr>
        <p:spPr>
          <a:xfrm rot="16200000" flipV="1">
            <a:off x="8048815" y="3825684"/>
            <a:ext cx="914400" cy="914400"/>
          </a:xfrm>
          <a:prstGeom prst="blockArc">
            <a:avLst>
              <a:gd name="adj1" fmla="val 16260309"/>
              <a:gd name="adj2" fmla="val 110065"/>
              <a:gd name="adj3" fmla="val 1398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7DAEB-B95F-417C-A145-72863966A31B}"/>
              </a:ext>
            </a:extLst>
          </p:cNvPr>
          <p:cNvSpPr/>
          <p:nvPr/>
        </p:nvSpPr>
        <p:spPr>
          <a:xfrm flipV="1">
            <a:off x="1" y="3825684"/>
            <a:ext cx="8506848" cy="126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0EBB67-BDBB-49E2-A683-D44B88688DD2}"/>
              </a:ext>
            </a:extLst>
          </p:cNvPr>
          <p:cNvSpPr/>
          <p:nvPr/>
        </p:nvSpPr>
        <p:spPr>
          <a:xfrm rot="16200000">
            <a:off x="8733580" y="4360514"/>
            <a:ext cx="327314" cy="126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62AF393-6237-4931-904B-A9A49725B2B3}"/>
              </a:ext>
            </a:extLst>
          </p:cNvPr>
          <p:cNvSpPr/>
          <p:nvPr/>
        </p:nvSpPr>
        <p:spPr>
          <a:xfrm rot="10800000">
            <a:off x="8768197" y="4575809"/>
            <a:ext cx="258081" cy="2224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E81BBE1B-853F-483A-8514-0C5C36313F43}"/>
              </a:ext>
            </a:extLst>
          </p:cNvPr>
          <p:cNvSpPr/>
          <p:nvPr/>
        </p:nvSpPr>
        <p:spPr>
          <a:xfrm rot="16200000" flipV="1">
            <a:off x="5383690" y="3983019"/>
            <a:ext cx="914400" cy="914400"/>
          </a:xfrm>
          <a:prstGeom prst="blockArc">
            <a:avLst>
              <a:gd name="adj1" fmla="val 16184359"/>
              <a:gd name="adj2" fmla="val 164567"/>
              <a:gd name="adj3" fmla="val 1396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8B61D7-F645-4765-BFC2-7FC6244D9276}"/>
              </a:ext>
            </a:extLst>
          </p:cNvPr>
          <p:cNvSpPr/>
          <p:nvPr/>
        </p:nvSpPr>
        <p:spPr>
          <a:xfrm flipV="1">
            <a:off x="-1" y="3983020"/>
            <a:ext cx="5841305" cy="126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F28F2E-04DB-4729-96BA-6041CC56AA47}"/>
              </a:ext>
            </a:extLst>
          </p:cNvPr>
          <p:cNvSpPr/>
          <p:nvPr/>
        </p:nvSpPr>
        <p:spPr>
          <a:xfrm rot="16200000">
            <a:off x="6158776" y="4442672"/>
            <a:ext cx="152002" cy="126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33017D6-0039-405A-B8FB-F840E4602690}"/>
              </a:ext>
            </a:extLst>
          </p:cNvPr>
          <p:cNvSpPr/>
          <p:nvPr/>
        </p:nvSpPr>
        <p:spPr>
          <a:xfrm rot="10800000">
            <a:off x="6115132" y="4582041"/>
            <a:ext cx="258081" cy="22248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A16044D1-A9B3-41CE-8CD8-60CDDE9FEA13}"/>
              </a:ext>
            </a:extLst>
          </p:cNvPr>
          <p:cNvSpPr/>
          <p:nvPr/>
        </p:nvSpPr>
        <p:spPr>
          <a:xfrm rot="16200000" flipV="1">
            <a:off x="2774244" y="4142038"/>
            <a:ext cx="914400" cy="914400"/>
          </a:xfrm>
          <a:prstGeom prst="blockArc">
            <a:avLst>
              <a:gd name="adj1" fmla="val 16153352"/>
              <a:gd name="adj2" fmla="val 21526963"/>
              <a:gd name="adj3" fmla="val 138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46EB35-88A0-4882-9546-20236BF54AA1}"/>
              </a:ext>
            </a:extLst>
          </p:cNvPr>
          <p:cNvSpPr/>
          <p:nvPr/>
        </p:nvSpPr>
        <p:spPr>
          <a:xfrm flipV="1">
            <a:off x="1" y="4142038"/>
            <a:ext cx="3244331" cy="1266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7FDF5CC5-7C84-43B5-8B4C-1DAFEAA80ABD}"/>
              </a:ext>
            </a:extLst>
          </p:cNvPr>
          <p:cNvSpPr/>
          <p:nvPr/>
        </p:nvSpPr>
        <p:spPr>
          <a:xfrm rot="10800000">
            <a:off x="3497470" y="4581986"/>
            <a:ext cx="258081" cy="2224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DB4645F-869B-4ACD-9FDE-2D647FC481AD}"/>
              </a:ext>
            </a:extLst>
          </p:cNvPr>
          <p:cNvSpPr/>
          <p:nvPr/>
        </p:nvSpPr>
        <p:spPr>
          <a:xfrm>
            <a:off x="3188437" y="4905663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5852399-C3D3-41EA-B86E-3D6DAD95089A}"/>
              </a:ext>
            </a:extLst>
          </p:cNvPr>
          <p:cNvSpPr/>
          <p:nvPr/>
        </p:nvSpPr>
        <p:spPr>
          <a:xfrm>
            <a:off x="3188437" y="1752269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0F64A25-87D5-4DFC-B4D9-D4648453BAC4}"/>
              </a:ext>
            </a:extLst>
          </p:cNvPr>
          <p:cNvSpPr/>
          <p:nvPr/>
        </p:nvSpPr>
        <p:spPr>
          <a:xfrm>
            <a:off x="5841305" y="1752269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A9A98C-B7F2-495E-9189-DDD70A7159B2}"/>
              </a:ext>
            </a:extLst>
          </p:cNvPr>
          <p:cNvSpPr/>
          <p:nvPr/>
        </p:nvSpPr>
        <p:spPr>
          <a:xfrm>
            <a:off x="8494173" y="1752269"/>
            <a:ext cx="792000" cy="79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2DE7215-5203-476B-A566-51D6000D3BC1}"/>
              </a:ext>
            </a:extLst>
          </p:cNvPr>
          <p:cNvSpPr/>
          <p:nvPr/>
        </p:nvSpPr>
        <p:spPr>
          <a:xfrm>
            <a:off x="5841305" y="4905663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5699DE-653A-499D-888A-7EE201B6405D}"/>
              </a:ext>
            </a:extLst>
          </p:cNvPr>
          <p:cNvSpPr/>
          <p:nvPr/>
        </p:nvSpPr>
        <p:spPr>
          <a:xfrm>
            <a:off x="8494173" y="4905663"/>
            <a:ext cx="792000" cy="79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0117C3-9BFD-4C1F-967C-950EEFED02B4}"/>
              </a:ext>
            </a:extLst>
          </p:cNvPr>
          <p:cNvSpPr txBox="1"/>
          <p:nvPr/>
        </p:nvSpPr>
        <p:spPr>
          <a:xfrm>
            <a:off x="9732776" y="4386682"/>
            <a:ext cx="15915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Mendapatkan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Hasil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Pengujian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Sistem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A92D0C-E6BC-4687-BB7B-914D36E667E8}"/>
              </a:ext>
            </a:extLst>
          </p:cNvPr>
          <p:cNvSpPr txBox="1"/>
          <p:nvPr/>
        </p:nvSpPr>
        <p:spPr>
          <a:xfrm>
            <a:off x="6817666" y="1951897"/>
            <a:ext cx="1594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Pengumpulan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 Data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4D35ED-1E47-4BDC-9916-C6A939AA39F9}"/>
              </a:ext>
            </a:extLst>
          </p:cNvPr>
          <p:cNvSpPr txBox="1"/>
          <p:nvPr/>
        </p:nvSpPr>
        <p:spPr>
          <a:xfrm>
            <a:off x="4154943" y="1940792"/>
            <a:ext cx="1594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Studi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Literatur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16B177-B17B-4355-A21F-AAA3D8BC25DD}"/>
              </a:ext>
            </a:extLst>
          </p:cNvPr>
          <p:cNvSpPr txBox="1"/>
          <p:nvPr/>
        </p:nvSpPr>
        <p:spPr>
          <a:xfrm>
            <a:off x="1441683" y="1891412"/>
            <a:ext cx="159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Su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r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vey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ECD070-C474-4D33-8E74-0267E4CB677E}"/>
              </a:ext>
            </a:extLst>
          </p:cNvPr>
          <p:cNvSpPr txBox="1"/>
          <p:nvPr/>
        </p:nvSpPr>
        <p:spPr>
          <a:xfrm>
            <a:off x="6787024" y="4732413"/>
            <a:ext cx="1594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Melakukan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Pengujian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Sistem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FD87B7-27FE-48A5-BFF0-83F417083E95}"/>
              </a:ext>
            </a:extLst>
          </p:cNvPr>
          <p:cNvSpPr txBox="1"/>
          <p:nvPr/>
        </p:nvSpPr>
        <p:spPr>
          <a:xfrm>
            <a:off x="4084947" y="4732413"/>
            <a:ext cx="1594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Pembuatan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Sistem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8F44CB-100B-42F8-BE51-523265DC440F}"/>
              </a:ext>
            </a:extLst>
          </p:cNvPr>
          <p:cNvSpPr txBox="1"/>
          <p:nvPr/>
        </p:nvSpPr>
        <p:spPr>
          <a:xfrm>
            <a:off x="1432078" y="4583953"/>
            <a:ext cx="1594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Analisis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Kebutuhan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rPr>
              <a:t>Sistem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cs typeface="Arial" pitchFamily="34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3FE2ACA-8FB9-4BC3-8546-6361DF79CB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609" y="169874"/>
            <a:ext cx="1779503" cy="2554525"/>
          </a:xfrm>
          <a:prstGeom prst="rect">
            <a:avLst/>
          </a:prstGeom>
        </p:spPr>
      </p:pic>
      <p:sp>
        <p:nvSpPr>
          <p:cNvPr id="64" name="Oval 35">
            <a:extLst>
              <a:ext uri="{FF2B5EF4-FFF2-40B4-BE49-F238E27FC236}">
                <a16:creationId xmlns:a16="http://schemas.microsoft.com/office/drawing/2014/main" id="{5384E10D-220B-4C95-BFFE-FF847DDDDA5C}"/>
              </a:ext>
            </a:extLst>
          </p:cNvPr>
          <p:cNvSpPr/>
          <p:nvPr/>
        </p:nvSpPr>
        <p:spPr>
          <a:xfrm>
            <a:off x="3393588" y="1858169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6" name="Rectangle 9">
            <a:extLst>
              <a:ext uri="{FF2B5EF4-FFF2-40B4-BE49-F238E27FC236}">
                <a16:creationId xmlns:a16="http://schemas.microsoft.com/office/drawing/2014/main" id="{C3F48A32-CDC0-46E7-9FBF-41A66E9359A6}"/>
              </a:ext>
            </a:extLst>
          </p:cNvPr>
          <p:cNvSpPr/>
          <p:nvPr/>
        </p:nvSpPr>
        <p:spPr>
          <a:xfrm>
            <a:off x="6007788" y="1931284"/>
            <a:ext cx="503643" cy="44347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7" name="Oval 50">
            <a:extLst>
              <a:ext uri="{FF2B5EF4-FFF2-40B4-BE49-F238E27FC236}">
                <a16:creationId xmlns:a16="http://schemas.microsoft.com/office/drawing/2014/main" id="{89D757C8-A3DD-4F71-9989-384D542AF4B4}"/>
              </a:ext>
            </a:extLst>
          </p:cNvPr>
          <p:cNvSpPr>
            <a:spLocks noChangeAspect="1"/>
          </p:cNvSpPr>
          <p:nvPr/>
        </p:nvSpPr>
        <p:spPr>
          <a:xfrm>
            <a:off x="8669352" y="1894888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8" name="Rectangle 7">
            <a:extLst>
              <a:ext uri="{FF2B5EF4-FFF2-40B4-BE49-F238E27FC236}">
                <a16:creationId xmlns:a16="http://schemas.microsoft.com/office/drawing/2014/main" id="{59C2B2E8-3A94-431D-970A-6533B1D3F027}"/>
              </a:ext>
            </a:extLst>
          </p:cNvPr>
          <p:cNvSpPr/>
          <p:nvPr/>
        </p:nvSpPr>
        <p:spPr>
          <a:xfrm rot="18900000">
            <a:off x="3499296" y="5085716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Block Arc 14">
            <a:extLst>
              <a:ext uri="{FF2B5EF4-FFF2-40B4-BE49-F238E27FC236}">
                <a16:creationId xmlns:a16="http://schemas.microsoft.com/office/drawing/2014/main" id="{951B90D7-8B48-4C03-A168-56A4E0E04E5B}"/>
              </a:ext>
            </a:extLst>
          </p:cNvPr>
          <p:cNvSpPr/>
          <p:nvPr/>
        </p:nvSpPr>
        <p:spPr>
          <a:xfrm rot="16200000">
            <a:off x="5951077" y="500197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1" name="Block Arc 41">
            <a:extLst>
              <a:ext uri="{FF2B5EF4-FFF2-40B4-BE49-F238E27FC236}">
                <a16:creationId xmlns:a16="http://schemas.microsoft.com/office/drawing/2014/main" id="{2681A66B-0F05-4C17-84BD-77763995C49D}"/>
              </a:ext>
            </a:extLst>
          </p:cNvPr>
          <p:cNvSpPr/>
          <p:nvPr/>
        </p:nvSpPr>
        <p:spPr>
          <a:xfrm>
            <a:off x="8689785" y="4992769"/>
            <a:ext cx="460981" cy="583672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2" name="Oval 35">
            <a:extLst>
              <a:ext uri="{FF2B5EF4-FFF2-40B4-BE49-F238E27FC236}">
                <a16:creationId xmlns:a16="http://schemas.microsoft.com/office/drawing/2014/main" id="{7D561941-D557-4EE3-88C7-C227DCEC794D}"/>
              </a:ext>
            </a:extLst>
          </p:cNvPr>
          <p:cNvSpPr/>
          <p:nvPr/>
        </p:nvSpPr>
        <p:spPr>
          <a:xfrm>
            <a:off x="10218451" y="3376796"/>
            <a:ext cx="679492" cy="704632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214614016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4" descr="A picture containing person&#10;&#10;Description generated with high confidence">
            <a:extLst>
              <a:ext uri="{FF2B5EF4-FFF2-40B4-BE49-F238E27FC236}">
                <a16:creationId xmlns:a16="http://schemas.microsoft.com/office/drawing/2014/main" id="{24D02852-29C9-4207-A686-B9B200F1A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6" b="8656"/>
          <a:stretch>
            <a:fillRect/>
          </a:stretch>
        </p:blipFill>
        <p:spPr>
          <a:xfrm>
            <a:off x="-141021" y="0"/>
            <a:ext cx="12440397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Placeholder 4" descr="A picture containing person&#10;&#10;Description generated with high confidence">
            <a:extLst>
              <a:ext uri="{FF2B5EF4-FFF2-40B4-BE49-F238E27FC236}">
                <a16:creationId xmlns:a16="http://schemas.microsoft.com/office/drawing/2014/main" id="{D0767F77-858D-4D1C-BF22-3FEA24E062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6" b="8656"/>
          <a:stretch>
            <a:fillRect/>
          </a:stretch>
        </p:blipFill>
        <p:spPr/>
      </p:pic>
      <p:grpSp>
        <p:nvGrpSpPr>
          <p:cNvPr id="8" name="Graphic 6">
            <a:extLst>
              <a:ext uri="{FF2B5EF4-FFF2-40B4-BE49-F238E27FC236}">
                <a16:creationId xmlns:a16="http://schemas.microsoft.com/office/drawing/2014/main" id="{4C47E631-023C-403F-8CD8-80AE1E82218A}"/>
              </a:ext>
            </a:extLst>
          </p:cNvPr>
          <p:cNvGrpSpPr/>
          <p:nvPr/>
        </p:nvGrpSpPr>
        <p:grpSpPr>
          <a:xfrm>
            <a:off x="-141022" y="0"/>
            <a:ext cx="9843821" cy="6857999"/>
            <a:chOff x="303439" y="235743"/>
            <a:chExt cx="9304360" cy="6386513"/>
          </a:xfrm>
          <a:gradFill>
            <a:gsLst>
              <a:gs pos="98000">
                <a:srgbClr val="123873">
                  <a:alpha val="59000"/>
                </a:srgbClr>
              </a:gs>
              <a:gs pos="6000">
                <a:srgbClr val="04B6CC">
                  <a:alpha val="47000"/>
                </a:srgbClr>
              </a:gs>
            </a:gsLst>
            <a:lin ang="12000000" scaled="0"/>
          </a:gra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7870D14-5E71-430A-B208-69527CF961E1}"/>
                </a:ext>
              </a:extLst>
            </p:cNvPr>
            <p:cNvSpPr/>
            <p:nvPr/>
          </p:nvSpPr>
          <p:spPr>
            <a:xfrm>
              <a:off x="297038" y="229342"/>
              <a:ext cx="9304360" cy="6386513"/>
            </a:xfrm>
            <a:custGeom>
              <a:avLst/>
              <a:gdLst>
                <a:gd name="connsiteX0" fmla="*/ 9296470 w 9304360"/>
                <a:gd name="connsiteY0" fmla="*/ 6389490 h 6386513"/>
                <a:gd name="connsiteX1" fmla="*/ 11165 w 9304360"/>
                <a:gd name="connsiteY1" fmla="*/ 6389490 h 6386513"/>
                <a:gd name="connsiteX2" fmla="*/ 11165 w 9304360"/>
                <a:gd name="connsiteY2" fmla="*/ 11165 h 6386513"/>
                <a:gd name="connsiteX3" fmla="*/ 9296321 w 9304360"/>
                <a:gd name="connsiteY3" fmla="*/ 11165 h 6386513"/>
                <a:gd name="connsiteX4" fmla="*/ 8541552 w 9304360"/>
                <a:gd name="connsiteY4" fmla="*/ 3200253 h 6386513"/>
                <a:gd name="connsiteX5" fmla="*/ 9296470 w 9304360"/>
                <a:gd name="connsiteY5" fmla="*/ 6389490 h 638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4360" h="6386513">
                  <a:moveTo>
                    <a:pt x="9296470" y="6389490"/>
                  </a:moveTo>
                  <a:lnTo>
                    <a:pt x="11165" y="6389490"/>
                  </a:lnTo>
                  <a:lnTo>
                    <a:pt x="11165" y="11165"/>
                  </a:lnTo>
                  <a:lnTo>
                    <a:pt x="9296321" y="11165"/>
                  </a:lnTo>
                  <a:cubicBezTo>
                    <a:pt x="8813388" y="970035"/>
                    <a:pt x="8541552" y="2053361"/>
                    <a:pt x="8541552" y="3200253"/>
                  </a:cubicBezTo>
                  <a:cubicBezTo>
                    <a:pt x="8541552" y="4347146"/>
                    <a:pt x="8813388" y="5430472"/>
                    <a:pt x="9296470" y="6389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154D451-7128-4638-AC53-9CE2EEA27D7A}"/>
                </a:ext>
              </a:extLst>
            </p:cNvPr>
            <p:cNvSpPr/>
            <p:nvPr/>
          </p:nvSpPr>
          <p:spPr>
            <a:xfrm>
              <a:off x="301066" y="233370"/>
              <a:ext cx="9289473" cy="6386513"/>
            </a:xfrm>
            <a:custGeom>
              <a:avLst/>
              <a:gdLst>
                <a:gd name="connsiteX0" fmla="*/ 9292441 w 9289473"/>
                <a:gd name="connsiteY0" fmla="*/ 6385462 h 6386513"/>
                <a:gd name="connsiteX1" fmla="*/ 7137 w 9289473"/>
                <a:gd name="connsiteY1" fmla="*/ 6385462 h 6386513"/>
                <a:gd name="connsiteX2" fmla="*/ 7137 w 9289473"/>
                <a:gd name="connsiteY2" fmla="*/ 7137 h 6386513"/>
                <a:gd name="connsiteX3" fmla="*/ 9292293 w 9289473"/>
                <a:gd name="connsiteY3" fmla="*/ 7137 h 6386513"/>
                <a:gd name="connsiteX4" fmla="*/ 8537523 w 9289473"/>
                <a:gd name="connsiteY4" fmla="*/ 3196225 h 6386513"/>
                <a:gd name="connsiteX5" fmla="*/ 9292441 w 9289473"/>
                <a:gd name="connsiteY5" fmla="*/ 6385462 h 638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9473" h="6386513">
                  <a:moveTo>
                    <a:pt x="9292441" y="6385462"/>
                  </a:moveTo>
                  <a:lnTo>
                    <a:pt x="7137" y="6385462"/>
                  </a:lnTo>
                  <a:lnTo>
                    <a:pt x="7137" y="7137"/>
                  </a:lnTo>
                  <a:lnTo>
                    <a:pt x="9292293" y="7137"/>
                  </a:lnTo>
                  <a:cubicBezTo>
                    <a:pt x="8809360" y="966007"/>
                    <a:pt x="8537523" y="2049332"/>
                    <a:pt x="8537523" y="3196225"/>
                  </a:cubicBezTo>
                  <a:cubicBezTo>
                    <a:pt x="8537523" y="4343118"/>
                    <a:pt x="8809360" y="5426443"/>
                    <a:pt x="9292441" y="6385462"/>
                  </a:cubicBezTo>
                  <a:close/>
                </a:path>
              </a:pathLst>
            </a:custGeom>
            <a:grpFill/>
            <a:ln w="6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29CFE9-A909-4FFB-88DF-82C61B7F4F10}"/>
              </a:ext>
            </a:extLst>
          </p:cNvPr>
          <p:cNvSpPr txBox="1"/>
          <p:nvPr/>
        </p:nvSpPr>
        <p:spPr>
          <a:xfrm>
            <a:off x="303439" y="303894"/>
            <a:ext cx="1107439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Perbedaan</a:t>
            </a:r>
            <a:r>
              <a:rPr lang="en-US" sz="3800" b="1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 </a:t>
            </a:r>
            <a:r>
              <a:rPr lang="en-US" sz="3800" b="1" dirty="0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Penelitian</a:t>
            </a:r>
            <a:r>
              <a:rPr lang="en-US" sz="3800" b="1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Sebelumnya</a:t>
            </a:r>
            <a:r>
              <a:rPr lang="en-US" sz="3800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 </a:t>
            </a:r>
          </a:p>
          <a:p>
            <a:r>
              <a:rPr lang="en-US" sz="3800" dirty="0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dengan</a:t>
            </a:r>
            <a:r>
              <a:rPr lang="en-US" sz="3800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 </a:t>
            </a:r>
            <a:r>
              <a:rPr lang="en-US" sz="3800" b="1" dirty="0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penelitian</a:t>
            </a:r>
            <a:r>
              <a:rPr lang="en-US" sz="3800" b="1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 </a:t>
            </a:r>
            <a:r>
              <a:rPr lang="en-US" sz="3800" b="1" dirty="0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saat</a:t>
            </a:r>
            <a:r>
              <a:rPr lang="en-US" sz="3800" b="1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 </a:t>
            </a:r>
            <a:r>
              <a:rPr lang="en-US" sz="3800" b="1" dirty="0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ini</a:t>
            </a:r>
            <a:r>
              <a:rPr lang="en-US" sz="3800" b="1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915248-DABB-4A81-A42C-B50EF0853BD1}"/>
              </a:ext>
            </a:extLst>
          </p:cNvPr>
          <p:cNvSpPr txBox="1"/>
          <p:nvPr/>
        </p:nvSpPr>
        <p:spPr>
          <a:xfrm>
            <a:off x="1348848" y="2119512"/>
            <a:ext cx="4589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5F5F5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Hanya</a:t>
            </a:r>
            <a:r>
              <a:rPr lang="en-US" sz="1600" dirty="0">
                <a:solidFill>
                  <a:srgbClr val="F5F5F5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rgbClr val="F5F5F5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menggunakan</a:t>
            </a:r>
            <a:r>
              <a:rPr lang="en-US" sz="1600" dirty="0">
                <a:solidFill>
                  <a:srgbClr val="F5F5F5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b="1" i="1" dirty="0" err="1">
                <a:solidFill>
                  <a:srgbClr val="F5F5F5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metode</a:t>
            </a:r>
            <a:r>
              <a:rPr lang="en-US" sz="1600" b="1" i="1" dirty="0">
                <a:solidFill>
                  <a:srgbClr val="F5F5F5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 certainty factor </a:t>
            </a:r>
            <a:r>
              <a:rPr lang="en-US" sz="1600" dirty="0">
                <a:solidFill>
                  <a:srgbClr val="F5F5F5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dan </a:t>
            </a:r>
            <a:r>
              <a:rPr lang="en-US" sz="1600" b="1" i="1" dirty="0">
                <a:solidFill>
                  <a:srgbClr val="F5F5F5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forward chaining </a:t>
            </a:r>
            <a:r>
              <a:rPr lang="en-US" sz="1600" dirty="0" err="1">
                <a:solidFill>
                  <a:srgbClr val="F5F5F5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sebagai</a:t>
            </a:r>
            <a:r>
              <a:rPr lang="en-US" sz="1600" dirty="0">
                <a:solidFill>
                  <a:srgbClr val="F5F5F5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b="1" i="1" dirty="0" err="1">
                <a:solidFill>
                  <a:srgbClr val="F5F5F5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mesin</a:t>
            </a:r>
            <a:r>
              <a:rPr lang="en-US" sz="1600" b="1" i="1" dirty="0">
                <a:solidFill>
                  <a:srgbClr val="F5F5F5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b="1" i="1" dirty="0" err="1">
                <a:solidFill>
                  <a:srgbClr val="F5F5F5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inferensinya</a:t>
            </a:r>
            <a:endParaRPr lang="en-US" sz="1600" b="1" i="1" dirty="0">
              <a:solidFill>
                <a:srgbClr val="F5F5F5"/>
              </a:solidFill>
              <a:latin typeface="Montserrat" panose="000005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4" name="Graphic 13" descr="Medical">
            <a:extLst>
              <a:ext uri="{FF2B5EF4-FFF2-40B4-BE49-F238E27FC236}">
                <a16:creationId xmlns:a16="http://schemas.microsoft.com/office/drawing/2014/main" id="{B7C3B03A-12EC-4CDB-92BF-C274CF608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651" y="2185886"/>
            <a:ext cx="620512" cy="6205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5A2737-9B54-4FF5-A9B7-79DC5B192986}"/>
              </a:ext>
            </a:extLst>
          </p:cNvPr>
          <p:cNvSpPr txBox="1"/>
          <p:nvPr/>
        </p:nvSpPr>
        <p:spPr>
          <a:xfrm>
            <a:off x="1348848" y="3241658"/>
            <a:ext cx="4589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M</a:t>
            </a:r>
            <a:r>
              <a:rPr lang="id-ID" sz="16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engkombinasi metode </a:t>
            </a:r>
            <a:r>
              <a:rPr lang="id-ID" sz="1600" i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certainty factor</a:t>
            </a:r>
            <a:r>
              <a:rPr lang="id-ID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dengan teknik </a:t>
            </a:r>
            <a:r>
              <a:rPr lang="id-ID" sz="1600" i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forward chaining</a:t>
            </a:r>
            <a:r>
              <a:rPr lang="id-ID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dalam membangun </a:t>
            </a:r>
            <a:r>
              <a:rPr lang="id-ID" sz="16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sistem pakar 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di</a:t>
            </a:r>
            <a:r>
              <a:rPr lang="id-ID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id-ID" sz="1600" b="1" i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fitur </a:t>
            </a:r>
            <a:r>
              <a:rPr lang="id-ID" sz="16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yang berbeda </a:t>
            </a:r>
            <a:endParaRPr lang="en-US" sz="1600" b="1" dirty="0">
              <a:solidFill>
                <a:schemeClr val="bg1"/>
              </a:solidFill>
              <a:latin typeface="Montserrat" panose="000005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2" name="Graphic 21" descr="Medical">
            <a:extLst>
              <a:ext uri="{FF2B5EF4-FFF2-40B4-BE49-F238E27FC236}">
                <a16:creationId xmlns:a16="http://schemas.microsoft.com/office/drawing/2014/main" id="{4D97D9AE-0BA3-408A-BC33-1EE498FA8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651" y="3306979"/>
            <a:ext cx="620512" cy="6205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2E6C23A-8F86-4F38-8F74-F280EC7C13F9}"/>
              </a:ext>
            </a:extLst>
          </p:cNvPr>
          <p:cNvSpPr txBox="1"/>
          <p:nvPr/>
        </p:nvSpPr>
        <p:spPr>
          <a:xfrm>
            <a:off x="1298400" y="4554619"/>
            <a:ext cx="48906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A</a:t>
            </a:r>
            <a:r>
              <a:rPr lang="id-ID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plikasi sistem pakar ini menggunakan metode </a:t>
            </a:r>
            <a:r>
              <a:rPr lang="id-ID" sz="1600" i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forward chaining</a:t>
            </a:r>
            <a:r>
              <a:rPr lang="id-ID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sebagai penentuan diagnosa awal pada penyakit kulit wajah serta menggunakan metode </a:t>
            </a:r>
            <a:r>
              <a:rPr lang="en-US" sz="1600" i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</a:t>
            </a:r>
            <a:r>
              <a:rPr lang="id-ID" sz="1600" i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ertainly </a:t>
            </a:r>
            <a:r>
              <a:rPr lang="en-US" sz="1600" i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f</a:t>
            </a:r>
            <a:r>
              <a:rPr lang="id-ID" sz="1600" i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actor</a:t>
            </a:r>
            <a:r>
              <a:rPr lang="id-ID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untuk menghasilkan tingkat kepercayaan akan hasil diagnosa penyakit kulit wajah</a:t>
            </a:r>
            <a:endParaRPr lang="en-US" sz="1400" dirty="0">
              <a:solidFill>
                <a:schemeClr val="bg1"/>
              </a:solidFill>
              <a:latin typeface="Montserrat" panose="000005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4" name="Graphic 23" descr="Medical">
            <a:extLst>
              <a:ext uri="{FF2B5EF4-FFF2-40B4-BE49-F238E27FC236}">
                <a16:creationId xmlns:a16="http://schemas.microsoft.com/office/drawing/2014/main" id="{9A3FB5A2-47CD-4866-A72A-7AE99B0A8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651" y="4654361"/>
            <a:ext cx="620512" cy="62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2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indoor, microscope, table, wall&#10;&#10;Description generated with very high confidence">
            <a:extLst>
              <a:ext uri="{FF2B5EF4-FFF2-40B4-BE49-F238E27FC236}">
                <a16:creationId xmlns:a16="http://schemas.microsoft.com/office/drawing/2014/main" id="{E83CF55A-7AA3-45BD-B017-71BF32FAAC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>
            <a:fillRect/>
          </a:stretch>
        </p:blipFill>
        <p:spPr/>
      </p:pic>
      <p:pic>
        <p:nvPicPr>
          <p:cNvPr id="14" name="Picture Placeholder 8" descr="A picture containing indoor, microscope, table, wall&#10;&#10;Description generated with very high confidence">
            <a:extLst>
              <a:ext uri="{FF2B5EF4-FFF2-40B4-BE49-F238E27FC236}">
                <a16:creationId xmlns:a16="http://schemas.microsoft.com/office/drawing/2014/main" id="{59B6502C-3417-4699-888B-902135EDA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>
            <a:fillRect/>
          </a:stretch>
        </p:blipFill>
        <p:spPr>
          <a:xfrm>
            <a:off x="-9525" y="-9525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991A885-D050-4127-957F-E0955F56C50C}"/>
              </a:ext>
            </a:extLst>
          </p:cNvPr>
          <p:cNvSpPr/>
          <p:nvPr/>
        </p:nvSpPr>
        <p:spPr>
          <a:xfrm>
            <a:off x="-7144" y="-7144"/>
            <a:ext cx="12201525" cy="6867525"/>
          </a:xfrm>
          <a:custGeom>
            <a:avLst/>
            <a:gdLst>
              <a:gd name="connsiteX0" fmla="*/ 12199144 w 12201525"/>
              <a:gd name="connsiteY0" fmla="*/ 7144 h 6867525"/>
              <a:gd name="connsiteX1" fmla="*/ 12199144 w 12201525"/>
              <a:gd name="connsiteY1" fmla="*/ 2161508 h 6867525"/>
              <a:gd name="connsiteX2" fmla="*/ 11246358 w 12201525"/>
              <a:gd name="connsiteY2" fmla="*/ 2074450 h 6867525"/>
              <a:gd name="connsiteX3" fmla="*/ 6064377 w 12201525"/>
              <a:gd name="connsiteY3" fmla="*/ 6854857 h 6867525"/>
              <a:gd name="connsiteX4" fmla="*/ 6063520 w 12201525"/>
              <a:gd name="connsiteY4" fmla="*/ 6865144 h 6867525"/>
              <a:gd name="connsiteX5" fmla="*/ 7144 w 12201525"/>
              <a:gd name="connsiteY5" fmla="*/ 6865144 h 6867525"/>
              <a:gd name="connsiteX6" fmla="*/ 7144 w 12201525"/>
              <a:gd name="connsiteY6" fmla="*/ 7144 h 6867525"/>
              <a:gd name="connsiteX7" fmla="*/ 12199144 w 12201525"/>
              <a:gd name="connsiteY7" fmla="*/ 7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1525" h="6867525">
                <a:moveTo>
                  <a:pt x="12199144" y="7144"/>
                </a:moveTo>
                <a:lnTo>
                  <a:pt x="12199144" y="2161508"/>
                </a:lnTo>
                <a:cubicBezTo>
                  <a:pt x="11890247" y="2104358"/>
                  <a:pt x="11571827" y="2074450"/>
                  <a:pt x="11246358" y="2074450"/>
                </a:cubicBezTo>
                <a:cubicBezTo>
                  <a:pt x="8516017" y="2074450"/>
                  <a:pt x="6277261" y="4179284"/>
                  <a:pt x="6064377" y="6854857"/>
                </a:cubicBezTo>
                <a:cubicBezTo>
                  <a:pt x="6064092" y="6858286"/>
                  <a:pt x="6063806" y="6861715"/>
                  <a:pt x="6063520" y="6865144"/>
                </a:cubicBezTo>
                <a:lnTo>
                  <a:pt x="7144" y="6865144"/>
                </a:lnTo>
                <a:lnTo>
                  <a:pt x="7144" y="7144"/>
                </a:lnTo>
                <a:lnTo>
                  <a:pt x="12199144" y="7144"/>
                </a:lnTo>
                <a:close/>
              </a:path>
            </a:pathLst>
          </a:custGeom>
          <a:gradFill>
            <a:gsLst>
              <a:gs pos="100000">
                <a:srgbClr val="123873"/>
              </a:gs>
              <a:gs pos="12000">
                <a:srgbClr val="04B6CC">
                  <a:alpha val="47000"/>
                </a:srgbClr>
              </a:gs>
            </a:gsLst>
            <a:lin ang="6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5FF1BE6-5E81-4241-BD42-DB8781F618D3}"/>
              </a:ext>
            </a:extLst>
          </p:cNvPr>
          <p:cNvSpPr/>
          <p:nvPr/>
        </p:nvSpPr>
        <p:spPr>
          <a:xfrm>
            <a:off x="6050089" y="2060162"/>
            <a:ext cx="6143625" cy="4791075"/>
          </a:xfrm>
          <a:custGeom>
            <a:avLst/>
            <a:gdLst>
              <a:gd name="connsiteX0" fmla="*/ 6141911 w 6143625"/>
              <a:gd name="connsiteY0" fmla="*/ 94202 h 4791075"/>
              <a:gd name="connsiteX1" fmla="*/ 6141911 w 6143625"/>
              <a:gd name="connsiteY1" fmla="*/ 336328 h 4791075"/>
              <a:gd name="connsiteX2" fmla="*/ 5396961 w 6143625"/>
              <a:gd name="connsiteY2" fmla="*/ 283369 h 4791075"/>
              <a:gd name="connsiteX3" fmla="*/ 244316 w 6143625"/>
              <a:gd name="connsiteY3" fmla="*/ 4787551 h 4791075"/>
              <a:gd name="connsiteX4" fmla="*/ 7144 w 6143625"/>
              <a:gd name="connsiteY4" fmla="*/ 4787551 h 4791075"/>
              <a:gd name="connsiteX5" fmla="*/ 5189125 w 6143625"/>
              <a:gd name="connsiteY5" fmla="*/ 7144 h 4791075"/>
              <a:gd name="connsiteX6" fmla="*/ 6141911 w 6143625"/>
              <a:gd name="connsiteY6" fmla="*/ 94202 h 479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43625" h="4791075">
                <a:moveTo>
                  <a:pt x="6141911" y="94202"/>
                </a:moveTo>
                <a:lnTo>
                  <a:pt x="6141911" y="336328"/>
                </a:lnTo>
                <a:cubicBezTo>
                  <a:pt x="5898642" y="301466"/>
                  <a:pt x="5649944" y="283369"/>
                  <a:pt x="5396961" y="283369"/>
                </a:cubicBezTo>
                <a:cubicBezTo>
                  <a:pt x="2761298" y="283369"/>
                  <a:pt x="583692" y="2244757"/>
                  <a:pt x="244316" y="4787551"/>
                </a:cubicBezTo>
                <a:lnTo>
                  <a:pt x="7144" y="4787551"/>
                </a:lnTo>
                <a:cubicBezTo>
                  <a:pt x="220028" y="2111978"/>
                  <a:pt x="2458784" y="7144"/>
                  <a:pt x="5189125" y="7144"/>
                </a:cubicBezTo>
                <a:cubicBezTo>
                  <a:pt x="5514594" y="7144"/>
                  <a:pt x="5833015" y="37052"/>
                  <a:pt x="6141911" y="94202"/>
                </a:cubicBezTo>
                <a:close/>
              </a:path>
            </a:pathLst>
          </a:custGeom>
          <a:gradFill>
            <a:gsLst>
              <a:gs pos="30000">
                <a:srgbClr val="123873">
                  <a:alpha val="77000"/>
                </a:srgbClr>
              </a:gs>
              <a:gs pos="0">
                <a:srgbClr val="04B6CC">
                  <a:alpha val="47000"/>
                </a:srgbClr>
              </a:gs>
            </a:gsLst>
            <a:lin ang="72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C07D92-8B0B-4DF7-A99B-FEFAD0098D0D}"/>
              </a:ext>
            </a:extLst>
          </p:cNvPr>
          <p:cNvSpPr txBox="1"/>
          <p:nvPr/>
        </p:nvSpPr>
        <p:spPr>
          <a:xfrm>
            <a:off x="761474" y="760157"/>
            <a:ext cx="6715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Keunikan</a:t>
            </a:r>
            <a:r>
              <a:rPr lang="en-US" sz="4000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Penelitian</a:t>
            </a:r>
            <a:r>
              <a:rPr lang="en-US" sz="4000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ini</a:t>
            </a:r>
            <a:endParaRPr lang="en-US" sz="4000" dirty="0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3" name="Graphic 12" descr="Medical">
            <a:extLst>
              <a:ext uri="{FF2B5EF4-FFF2-40B4-BE49-F238E27FC236}">
                <a16:creationId xmlns:a16="http://schemas.microsoft.com/office/drawing/2014/main" id="{86B03E37-7C2A-4A05-AF70-E0E4BEF85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6615" y="167183"/>
            <a:ext cx="512804" cy="5128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EDDF4D-9CEE-4290-AD78-3D0DF4765CA4}"/>
              </a:ext>
            </a:extLst>
          </p:cNvPr>
          <p:cNvSpPr txBox="1"/>
          <p:nvPr/>
        </p:nvSpPr>
        <p:spPr>
          <a:xfrm>
            <a:off x="1506136" y="2642620"/>
            <a:ext cx="4589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metode</a:t>
            </a:r>
            <a:r>
              <a:rPr lang="id-ID" sz="1600" b="1" i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certainty factor</a:t>
            </a:r>
            <a:r>
              <a:rPr lang="id-ID" sz="16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id-ID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dengan teknik </a:t>
            </a:r>
            <a:r>
              <a:rPr lang="id-ID" sz="1600" i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forward chaining</a:t>
            </a:r>
            <a:r>
              <a:rPr lang="id-ID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dalam membangun </a:t>
            </a:r>
            <a:r>
              <a:rPr lang="id-ID" sz="1600" b="1" i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sistem pakar 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di</a:t>
            </a:r>
            <a:r>
              <a:rPr lang="id-ID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id-ID" sz="1600" b="1" i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fitur yang berbeda</a:t>
            </a:r>
            <a:endParaRPr lang="en-US" sz="1600" b="1" i="1" dirty="0">
              <a:solidFill>
                <a:srgbClr val="F5F5F5"/>
              </a:solidFill>
              <a:latin typeface="Montserrat" panose="000005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1" name="Graphic 20" descr="Medical">
            <a:extLst>
              <a:ext uri="{FF2B5EF4-FFF2-40B4-BE49-F238E27FC236}">
                <a16:creationId xmlns:a16="http://schemas.microsoft.com/office/drawing/2014/main" id="{D50DF810-A459-4708-9860-C95745346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6939" y="2708994"/>
            <a:ext cx="620512" cy="6205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EC350A-BF12-46DE-98C0-BB583A8D36D7}"/>
              </a:ext>
            </a:extLst>
          </p:cNvPr>
          <p:cNvSpPr txBox="1"/>
          <p:nvPr/>
        </p:nvSpPr>
        <p:spPr>
          <a:xfrm>
            <a:off x="1506136" y="3801192"/>
            <a:ext cx="4589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User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dapat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memilih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  dan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menentukan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nilai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 CF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usernya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Roboto Light" panose="02000000000000000000" pitchFamily="2" charset="0"/>
              </a:rPr>
              <a:t>sendiri</a:t>
            </a:r>
            <a:endParaRPr lang="en-US" sz="1600" dirty="0">
              <a:solidFill>
                <a:srgbClr val="F5F5F5"/>
              </a:solidFill>
              <a:latin typeface="Montserrat" panose="000005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8" name="Graphic 27" descr="Medical">
            <a:extLst>
              <a:ext uri="{FF2B5EF4-FFF2-40B4-BE49-F238E27FC236}">
                <a16:creationId xmlns:a16="http://schemas.microsoft.com/office/drawing/2014/main" id="{A32C2E82-C005-4372-A226-7F90583CA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6939" y="3867566"/>
            <a:ext cx="620512" cy="62051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B3650E7-EE60-435F-9A12-DE48EECFFF9B}"/>
              </a:ext>
            </a:extLst>
          </p:cNvPr>
          <p:cNvSpPr txBox="1"/>
          <p:nvPr/>
        </p:nvSpPr>
        <p:spPr>
          <a:xfrm>
            <a:off x="1469850" y="2011447"/>
            <a:ext cx="4589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Layanan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1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pintu</a:t>
            </a:r>
            <a:endParaRPr lang="en-US" sz="1600" b="1" dirty="0">
              <a:solidFill>
                <a:srgbClr val="F5F5F5"/>
              </a:solidFill>
              <a:latin typeface="Montserrat" panose="000005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5" name="Graphic 34" descr="Medical">
            <a:extLst>
              <a:ext uri="{FF2B5EF4-FFF2-40B4-BE49-F238E27FC236}">
                <a16:creationId xmlns:a16="http://schemas.microsoft.com/office/drawing/2014/main" id="{063A7778-33A3-4627-8043-B27A8ECE38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564" y="1901544"/>
            <a:ext cx="620512" cy="62051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97EBEA6-A576-4B93-9ADF-F3A437D55656}"/>
              </a:ext>
            </a:extLst>
          </p:cNvPr>
          <p:cNvSpPr txBox="1"/>
          <p:nvPr/>
        </p:nvSpPr>
        <p:spPr>
          <a:xfrm>
            <a:off x="1460225" y="4963695"/>
            <a:ext cx="4589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Admin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dapat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mengatur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 dan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melakukan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maintnenance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600" i="1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rule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pada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sistem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pakar</a:t>
            </a:r>
            <a:endParaRPr lang="en-US" sz="1600" b="1" i="1" dirty="0">
              <a:solidFill>
                <a:srgbClr val="F5F5F5"/>
              </a:solidFill>
              <a:latin typeface="Montserrat" panose="000005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7" name="Graphic 36" descr="Medical">
            <a:extLst>
              <a:ext uri="{FF2B5EF4-FFF2-40B4-BE49-F238E27FC236}">
                <a16:creationId xmlns:a16="http://schemas.microsoft.com/office/drawing/2014/main" id="{569071E8-5927-4F4E-8494-A53FFFE7A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6939" y="4853792"/>
            <a:ext cx="620512" cy="62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1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7" descr="A picture containing indoor, microscope, table, wall&#10;&#10;Description generated with very high confidence">
            <a:extLst>
              <a:ext uri="{FF2B5EF4-FFF2-40B4-BE49-F238E27FC236}">
                <a16:creationId xmlns:a16="http://schemas.microsoft.com/office/drawing/2014/main" id="{B9D27C6C-D9B7-4D88-85B7-CF659ECA8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>
            <a:fillRect/>
          </a:stretch>
        </p:blipFill>
        <p:spPr>
          <a:xfrm>
            <a:off x="64990" y="1039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Placeholder 17" descr="A picture containing indoor, microscope, table, wall&#10;&#10;Description generated with very high confidence">
            <a:extLst>
              <a:ext uri="{FF2B5EF4-FFF2-40B4-BE49-F238E27FC236}">
                <a16:creationId xmlns:a16="http://schemas.microsoft.com/office/drawing/2014/main" id="{27547483-3E4D-476E-9FA3-0A2EDE6FF8C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Picture Placeholder 5" descr="A person holding a tennis racket&#10;&#10;Description generated with high confidence">
            <a:extLst>
              <a:ext uri="{FF2B5EF4-FFF2-40B4-BE49-F238E27FC236}">
                <a16:creationId xmlns:a16="http://schemas.microsoft.com/office/drawing/2014/main" id="{EE0A5EC1-10B9-4EF4-931E-28D4E3D2BA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0"/>
          <a:stretch/>
        </p:blipFill>
        <p:spPr>
          <a:xfrm flipH="1">
            <a:off x="0" y="0"/>
            <a:ext cx="6096000" cy="6858000"/>
          </a:xfr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9ED749-F679-4622-BDEF-3AC11456AE20}"/>
              </a:ext>
            </a:extLst>
          </p:cNvPr>
          <p:cNvSpPr/>
          <p:nvPr/>
        </p:nvSpPr>
        <p:spPr>
          <a:xfrm>
            <a:off x="4360244" y="320544"/>
            <a:ext cx="6853188" cy="6397890"/>
          </a:xfrm>
          <a:custGeom>
            <a:avLst/>
            <a:gdLst>
              <a:gd name="connsiteX0" fmla="*/ 3374231 w 3905250"/>
              <a:gd name="connsiteY0" fmla="*/ 5203318 h 5210175"/>
              <a:gd name="connsiteX1" fmla="*/ 533019 w 3905250"/>
              <a:gd name="connsiteY1" fmla="*/ 5203318 h 5210175"/>
              <a:gd name="connsiteX2" fmla="*/ 7144 w 3905250"/>
              <a:gd name="connsiteY2" fmla="*/ 4677442 h 5210175"/>
              <a:gd name="connsiteX3" fmla="*/ 7144 w 3905250"/>
              <a:gd name="connsiteY3" fmla="*/ 533019 h 5210175"/>
              <a:gd name="connsiteX4" fmla="*/ 533019 w 3905250"/>
              <a:gd name="connsiteY4" fmla="*/ 7144 h 5210175"/>
              <a:gd name="connsiteX5" fmla="*/ 3374231 w 3905250"/>
              <a:gd name="connsiteY5" fmla="*/ 7144 h 5210175"/>
              <a:gd name="connsiteX6" fmla="*/ 3900107 w 3905250"/>
              <a:gd name="connsiteY6" fmla="*/ 533019 h 5210175"/>
              <a:gd name="connsiteX7" fmla="*/ 3900107 w 3905250"/>
              <a:gd name="connsiteY7" fmla="*/ 4677347 h 5210175"/>
              <a:gd name="connsiteX8" fmla="*/ 3374231 w 3905250"/>
              <a:gd name="connsiteY8" fmla="*/ 5203318 h 52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5250" h="5210175">
                <a:moveTo>
                  <a:pt x="3374231" y="5203318"/>
                </a:moveTo>
                <a:lnTo>
                  <a:pt x="533019" y="5203318"/>
                </a:lnTo>
                <a:cubicBezTo>
                  <a:pt x="242602" y="5203318"/>
                  <a:pt x="7144" y="4967859"/>
                  <a:pt x="7144" y="4677442"/>
                </a:cubicBezTo>
                <a:lnTo>
                  <a:pt x="7144" y="533019"/>
                </a:lnTo>
                <a:cubicBezTo>
                  <a:pt x="7144" y="242602"/>
                  <a:pt x="242602" y="7144"/>
                  <a:pt x="533019" y="7144"/>
                </a:cubicBezTo>
                <a:lnTo>
                  <a:pt x="3374231" y="7144"/>
                </a:lnTo>
                <a:cubicBezTo>
                  <a:pt x="3664649" y="7144"/>
                  <a:pt x="3900107" y="242602"/>
                  <a:pt x="3900107" y="533019"/>
                </a:cubicBezTo>
                <a:lnTo>
                  <a:pt x="3900107" y="4677347"/>
                </a:lnTo>
                <a:cubicBezTo>
                  <a:pt x="3900107" y="4967859"/>
                  <a:pt x="3664649" y="5203318"/>
                  <a:pt x="3374231" y="5203318"/>
                </a:cubicBezTo>
                <a:close/>
              </a:path>
            </a:pathLst>
          </a:custGeom>
          <a:gradFill>
            <a:gsLst>
              <a:gs pos="83000">
                <a:srgbClr val="123873">
                  <a:alpha val="77000"/>
                </a:srgbClr>
              </a:gs>
              <a:gs pos="0">
                <a:srgbClr val="04B6CC">
                  <a:alpha val="47000"/>
                </a:srgbClr>
              </a:gs>
            </a:gsLst>
            <a:lin ang="12600000" scaled="0"/>
          </a:gradFill>
          <a:ln w="952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Picture Placeholder 5" descr="A person holding a tennis racket&#10;&#10;Description generated with high confidence">
            <a:extLst>
              <a:ext uri="{FF2B5EF4-FFF2-40B4-BE49-F238E27FC236}">
                <a16:creationId xmlns:a16="http://schemas.microsoft.com/office/drawing/2014/main" id="{8FC72288-9A79-4BC8-BA28-778BA1621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0"/>
          <a:stretch/>
        </p:blipFill>
        <p:spPr>
          <a:xfrm flipH="1">
            <a:off x="64990" y="20780"/>
            <a:ext cx="6096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67FAE1E-B69A-49DB-8CB2-115BBA5C54BB}"/>
              </a:ext>
            </a:extLst>
          </p:cNvPr>
          <p:cNvSpPr txBox="1"/>
          <p:nvPr/>
        </p:nvSpPr>
        <p:spPr>
          <a:xfrm>
            <a:off x="1063094" y="5343274"/>
            <a:ext cx="9890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Metode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</a:endParaRPr>
          </a:p>
          <a:p>
            <a:r>
              <a:rPr lang="en-US" sz="3200" b="1" i="1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Certainly Factor</a:t>
            </a:r>
            <a:endParaRPr lang="en-US" sz="4000" b="1" i="1" dirty="0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207AB9-E7BE-4E72-91A8-6BAC44A93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475" y="1454292"/>
            <a:ext cx="5800725" cy="3990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1070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 descr="A picture containing indoor, sitting, book, top&#10;&#10;Description generated with high confidence">
            <a:extLst>
              <a:ext uri="{FF2B5EF4-FFF2-40B4-BE49-F238E27FC236}">
                <a16:creationId xmlns:a16="http://schemas.microsoft.com/office/drawing/2014/main" id="{2D0C01E1-CED3-4C19-A5D7-E9AB89CB7C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9" name="Picture Placeholder 42" descr="A picture containing indoor, sitting, book, top&#10;&#10;Description generated with high confidence">
            <a:extLst>
              <a:ext uri="{FF2B5EF4-FFF2-40B4-BE49-F238E27FC236}">
                <a16:creationId xmlns:a16="http://schemas.microsoft.com/office/drawing/2014/main" id="{2774C34B-E920-4081-83D5-32D9EEE91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571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37B47F4-6F33-454B-87AC-D7D0C05988B4}"/>
              </a:ext>
            </a:extLst>
          </p:cNvPr>
          <p:cNvGrpSpPr/>
          <p:nvPr/>
        </p:nvGrpSpPr>
        <p:grpSpPr>
          <a:xfrm rot="10800000">
            <a:off x="4807310" y="500062"/>
            <a:ext cx="8086725" cy="5857875"/>
            <a:chOff x="-623671" y="578644"/>
            <a:chExt cx="8086725" cy="5857875"/>
          </a:xfrm>
          <a:gradFill>
            <a:gsLst>
              <a:gs pos="0">
                <a:srgbClr val="123873">
                  <a:alpha val="49000"/>
                </a:srgbClr>
              </a:gs>
              <a:gs pos="50000">
                <a:srgbClr val="04B6CC">
                  <a:alpha val="67000"/>
                </a:srgbClr>
              </a:gs>
            </a:gsLst>
            <a:lin ang="3000000" scaled="0"/>
          </a:gra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563429-B9CE-4A06-B5EA-4363DB02CDAA}"/>
                </a:ext>
              </a:extLst>
            </p:cNvPr>
            <p:cNvSpPr/>
            <p:nvPr/>
          </p:nvSpPr>
          <p:spPr>
            <a:xfrm>
              <a:off x="-623671" y="578644"/>
              <a:ext cx="8086725" cy="5857875"/>
            </a:xfrm>
            <a:custGeom>
              <a:avLst/>
              <a:gdLst>
                <a:gd name="connsiteX0" fmla="*/ 5519833 w 8086725"/>
                <a:gd name="connsiteY0" fmla="*/ 5856446 h 5857875"/>
                <a:gd name="connsiteX1" fmla="*/ 712470 w 8086725"/>
                <a:gd name="connsiteY1" fmla="*/ 5856446 h 5857875"/>
                <a:gd name="connsiteX2" fmla="*/ 7144 w 8086725"/>
                <a:gd name="connsiteY2" fmla="*/ 5151120 h 5857875"/>
                <a:gd name="connsiteX3" fmla="*/ 7144 w 8086725"/>
                <a:gd name="connsiteY3" fmla="*/ 712470 h 5857875"/>
                <a:gd name="connsiteX4" fmla="*/ 712470 w 8086725"/>
                <a:gd name="connsiteY4" fmla="*/ 7144 h 5857875"/>
                <a:gd name="connsiteX5" fmla="*/ 5533263 w 8086725"/>
                <a:gd name="connsiteY5" fmla="*/ 7144 h 5857875"/>
                <a:gd name="connsiteX6" fmla="*/ 6067425 w 8086725"/>
                <a:gd name="connsiteY6" fmla="*/ 251841 h 5857875"/>
                <a:gd name="connsiteX7" fmla="*/ 7913180 w 8086725"/>
                <a:gd name="connsiteY7" fmla="*/ 2392394 h 5857875"/>
                <a:gd name="connsiteX8" fmla="*/ 7927372 w 8086725"/>
                <a:gd name="connsiteY8" fmla="*/ 3296603 h 5857875"/>
                <a:gd name="connsiteX9" fmla="*/ 6068187 w 8086725"/>
                <a:gd name="connsiteY9" fmla="*/ 5594795 h 5857875"/>
                <a:gd name="connsiteX10" fmla="*/ 5519833 w 8086725"/>
                <a:gd name="connsiteY10" fmla="*/ 5856446 h 585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86725" h="5857875">
                  <a:moveTo>
                    <a:pt x="5519833" y="5856446"/>
                  </a:moveTo>
                  <a:lnTo>
                    <a:pt x="712470" y="5856446"/>
                  </a:lnTo>
                  <a:cubicBezTo>
                    <a:pt x="322898" y="5856446"/>
                    <a:pt x="7144" y="5540693"/>
                    <a:pt x="7144" y="5151120"/>
                  </a:cubicBezTo>
                  <a:lnTo>
                    <a:pt x="7144" y="712470"/>
                  </a:lnTo>
                  <a:cubicBezTo>
                    <a:pt x="7144" y="322898"/>
                    <a:pt x="322898" y="7144"/>
                    <a:pt x="712470" y="7144"/>
                  </a:cubicBezTo>
                  <a:lnTo>
                    <a:pt x="5533263" y="7144"/>
                  </a:lnTo>
                  <a:cubicBezTo>
                    <a:pt x="5738432" y="7144"/>
                    <a:pt x="5933504" y="96488"/>
                    <a:pt x="6067425" y="251841"/>
                  </a:cubicBezTo>
                  <a:lnTo>
                    <a:pt x="7913180" y="2392394"/>
                  </a:lnTo>
                  <a:cubicBezTo>
                    <a:pt x="8135969" y="2650712"/>
                    <a:pt x="8141875" y="3031427"/>
                    <a:pt x="7927372" y="3296603"/>
                  </a:cubicBezTo>
                  <a:lnTo>
                    <a:pt x="6068187" y="5594795"/>
                  </a:lnTo>
                  <a:cubicBezTo>
                    <a:pt x="5934266" y="5760339"/>
                    <a:pt x="5732717" y="5856446"/>
                    <a:pt x="5519833" y="5856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342900" dist="50800" dir="5400000" algn="ctr" rotWithShape="0">
                <a:srgbClr val="000000">
                  <a:alpha val="43137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0C4E8D-DF95-429F-BD7A-7A7052D38096}"/>
                </a:ext>
              </a:extLst>
            </p:cNvPr>
            <p:cNvSpPr/>
            <p:nvPr/>
          </p:nvSpPr>
          <p:spPr>
            <a:xfrm>
              <a:off x="-623100" y="1020318"/>
              <a:ext cx="7562850" cy="4943475"/>
            </a:xfrm>
            <a:custGeom>
              <a:avLst/>
              <a:gdLst>
                <a:gd name="connsiteX0" fmla="*/ 5254848 w 7562850"/>
                <a:gd name="connsiteY0" fmla="*/ 4933474 h 4943475"/>
                <a:gd name="connsiteX1" fmla="*/ 716185 w 7562850"/>
                <a:gd name="connsiteY1" fmla="*/ 4937379 h 4943475"/>
                <a:gd name="connsiteX2" fmla="*/ 10192 w 7562850"/>
                <a:gd name="connsiteY2" fmla="*/ 4232720 h 4943475"/>
                <a:gd name="connsiteX3" fmla="*/ 7144 w 7562850"/>
                <a:gd name="connsiteY3" fmla="*/ 717138 h 4943475"/>
                <a:gd name="connsiteX4" fmla="*/ 711899 w 7562850"/>
                <a:gd name="connsiteY4" fmla="*/ 11145 h 4943475"/>
                <a:gd name="connsiteX5" fmla="*/ 5266849 w 7562850"/>
                <a:gd name="connsiteY5" fmla="*/ 7144 h 4943475"/>
                <a:gd name="connsiteX6" fmla="*/ 5779961 w 7562850"/>
                <a:gd name="connsiteY6" fmla="*/ 227934 h 4943475"/>
                <a:gd name="connsiteX7" fmla="*/ 7367493 w 7562850"/>
                <a:gd name="connsiteY7" fmla="*/ 1907096 h 4943475"/>
                <a:gd name="connsiteX8" fmla="*/ 7386638 w 7562850"/>
                <a:gd name="connsiteY8" fmla="*/ 2855119 h 4943475"/>
                <a:gd name="connsiteX9" fmla="*/ 5785867 w 7562850"/>
                <a:gd name="connsiteY9" fmla="*/ 4691539 h 4943475"/>
                <a:gd name="connsiteX10" fmla="*/ 5254848 w 7562850"/>
                <a:gd name="connsiteY10" fmla="*/ 4933474 h 494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2850" h="4943475">
                  <a:moveTo>
                    <a:pt x="5254848" y="4933474"/>
                  </a:moveTo>
                  <a:lnTo>
                    <a:pt x="716185" y="4937379"/>
                  </a:lnTo>
                  <a:cubicBezTo>
                    <a:pt x="326613" y="4937761"/>
                    <a:pt x="10573" y="4622197"/>
                    <a:pt x="10192" y="4232720"/>
                  </a:cubicBezTo>
                  <a:lnTo>
                    <a:pt x="7144" y="717138"/>
                  </a:lnTo>
                  <a:cubicBezTo>
                    <a:pt x="6763" y="327565"/>
                    <a:pt x="322326" y="11526"/>
                    <a:pt x="711899" y="11145"/>
                  </a:cubicBezTo>
                  <a:lnTo>
                    <a:pt x="5266849" y="7144"/>
                  </a:lnTo>
                  <a:cubicBezTo>
                    <a:pt x="5460969" y="6954"/>
                    <a:pt x="5646611" y="86868"/>
                    <a:pt x="5779961" y="227934"/>
                  </a:cubicBezTo>
                  <a:lnTo>
                    <a:pt x="7367493" y="1907096"/>
                  </a:lnTo>
                  <a:cubicBezTo>
                    <a:pt x="7617048" y="2171034"/>
                    <a:pt x="7625335" y="2581371"/>
                    <a:pt x="7386638" y="2855119"/>
                  </a:cubicBezTo>
                  <a:lnTo>
                    <a:pt x="5785867" y="4691539"/>
                  </a:lnTo>
                  <a:cubicBezTo>
                    <a:pt x="5652136" y="4845082"/>
                    <a:pt x="5458492" y="4933284"/>
                    <a:pt x="5254848" y="49334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3429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0BB7EE-A4C4-456C-8E21-96E8D7CEF498}"/>
                </a:ext>
              </a:extLst>
            </p:cNvPr>
            <p:cNvSpPr/>
            <p:nvPr/>
          </p:nvSpPr>
          <p:spPr>
            <a:xfrm>
              <a:off x="-623100" y="1522000"/>
              <a:ext cx="6915150" cy="3952875"/>
            </a:xfrm>
            <a:custGeom>
              <a:avLst/>
              <a:gdLst>
                <a:gd name="connsiteX0" fmla="*/ 5148644 w 6915150"/>
                <a:gd name="connsiteY0" fmla="*/ 3947541 h 3952875"/>
                <a:gd name="connsiteX1" fmla="*/ 715328 w 6915150"/>
                <a:gd name="connsiteY1" fmla="*/ 3951351 h 3952875"/>
                <a:gd name="connsiteX2" fmla="*/ 9335 w 6915150"/>
                <a:gd name="connsiteY2" fmla="*/ 3246597 h 3952875"/>
                <a:gd name="connsiteX3" fmla="*/ 7144 w 6915150"/>
                <a:gd name="connsiteY3" fmla="*/ 716947 h 3952875"/>
                <a:gd name="connsiteX4" fmla="*/ 711899 w 6915150"/>
                <a:gd name="connsiteY4" fmla="*/ 10954 h 3952875"/>
                <a:gd name="connsiteX5" fmla="*/ 5146263 w 6915150"/>
                <a:gd name="connsiteY5" fmla="*/ 7144 h 3952875"/>
                <a:gd name="connsiteX6" fmla="*/ 5687473 w 6915150"/>
                <a:gd name="connsiteY6" fmla="*/ 259461 h 3952875"/>
                <a:gd name="connsiteX7" fmla="*/ 6743605 w 6915150"/>
                <a:gd name="connsiteY7" fmla="*/ 1519619 h 3952875"/>
                <a:gd name="connsiteX8" fmla="*/ 6745510 w 6915150"/>
                <a:gd name="connsiteY8" fmla="*/ 2423542 h 3952875"/>
                <a:gd name="connsiteX9" fmla="*/ 5690521 w 6915150"/>
                <a:gd name="connsiteY9" fmla="*/ 3693034 h 3952875"/>
                <a:gd name="connsiteX10" fmla="*/ 5148644 w 6915150"/>
                <a:gd name="connsiteY10" fmla="*/ 3947541 h 3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15150" h="3952875">
                  <a:moveTo>
                    <a:pt x="5148644" y="3947541"/>
                  </a:moveTo>
                  <a:lnTo>
                    <a:pt x="715328" y="3951351"/>
                  </a:lnTo>
                  <a:cubicBezTo>
                    <a:pt x="325755" y="3951732"/>
                    <a:pt x="9716" y="3636169"/>
                    <a:pt x="9335" y="3246597"/>
                  </a:cubicBezTo>
                  <a:lnTo>
                    <a:pt x="7144" y="716947"/>
                  </a:lnTo>
                  <a:cubicBezTo>
                    <a:pt x="6763" y="327375"/>
                    <a:pt x="322326" y="11335"/>
                    <a:pt x="711899" y="10954"/>
                  </a:cubicBezTo>
                  <a:lnTo>
                    <a:pt x="5146263" y="7144"/>
                  </a:lnTo>
                  <a:cubicBezTo>
                    <a:pt x="5355146" y="6954"/>
                    <a:pt x="5553362" y="99346"/>
                    <a:pt x="5687473" y="259461"/>
                  </a:cubicBezTo>
                  <a:lnTo>
                    <a:pt x="6743605" y="1519619"/>
                  </a:lnTo>
                  <a:cubicBezTo>
                    <a:pt x="6962585" y="1780890"/>
                    <a:pt x="6963347" y="2161318"/>
                    <a:pt x="6745510" y="2423542"/>
                  </a:cubicBezTo>
                  <a:lnTo>
                    <a:pt x="5690521" y="3693034"/>
                  </a:lnTo>
                  <a:cubicBezTo>
                    <a:pt x="5556695" y="3854101"/>
                    <a:pt x="5358099" y="3947351"/>
                    <a:pt x="5148644" y="39475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342900" dist="50800" dir="5400000" algn="ctr" rotWithShape="0">
                <a:srgbClr val="000000">
                  <a:alpha val="43137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E6B5FEA-04DC-49CE-9D14-0F88C14F1E4C}"/>
              </a:ext>
            </a:extLst>
          </p:cNvPr>
          <p:cNvSpPr txBox="1"/>
          <p:nvPr/>
        </p:nvSpPr>
        <p:spPr>
          <a:xfrm>
            <a:off x="6728356" y="2551837"/>
            <a:ext cx="5033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err="1">
                <a:solidFill>
                  <a:srgbClr val="F5F5F5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Pendahuluan</a:t>
            </a:r>
            <a:endParaRPr lang="en-US" sz="5400" b="1" dirty="0">
              <a:solidFill>
                <a:srgbClr val="F5F5F5"/>
              </a:solidFill>
              <a:latin typeface="Montserrat" panose="000005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043659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 descr="A picture containing indoor, sitting, book, top&#10;&#10;Description generated with high confidence">
            <a:extLst>
              <a:ext uri="{FF2B5EF4-FFF2-40B4-BE49-F238E27FC236}">
                <a16:creationId xmlns:a16="http://schemas.microsoft.com/office/drawing/2014/main" id="{2D0C01E1-CED3-4C19-A5D7-E9AB89CB7C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9" name="Picture Placeholder 42" descr="A picture containing indoor, sitting, book, top&#10;&#10;Description generated with high confidence">
            <a:extLst>
              <a:ext uri="{FF2B5EF4-FFF2-40B4-BE49-F238E27FC236}">
                <a16:creationId xmlns:a16="http://schemas.microsoft.com/office/drawing/2014/main" id="{2774C34B-E920-4081-83D5-32D9EEE91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571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37B47F4-6F33-454B-87AC-D7D0C05988B4}"/>
              </a:ext>
            </a:extLst>
          </p:cNvPr>
          <p:cNvGrpSpPr/>
          <p:nvPr/>
        </p:nvGrpSpPr>
        <p:grpSpPr>
          <a:xfrm rot="10800000">
            <a:off x="4807310" y="500062"/>
            <a:ext cx="8086725" cy="5857875"/>
            <a:chOff x="-623671" y="578644"/>
            <a:chExt cx="8086725" cy="5857875"/>
          </a:xfrm>
          <a:gradFill>
            <a:gsLst>
              <a:gs pos="0">
                <a:srgbClr val="123873">
                  <a:alpha val="49000"/>
                </a:srgbClr>
              </a:gs>
              <a:gs pos="50000">
                <a:srgbClr val="04B6CC">
                  <a:alpha val="67000"/>
                </a:srgbClr>
              </a:gs>
            </a:gsLst>
            <a:lin ang="3000000" scaled="0"/>
          </a:gra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563429-B9CE-4A06-B5EA-4363DB02CDAA}"/>
                </a:ext>
              </a:extLst>
            </p:cNvPr>
            <p:cNvSpPr/>
            <p:nvPr/>
          </p:nvSpPr>
          <p:spPr>
            <a:xfrm>
              <a:off x="-623671" y="578644"/>
              <a:ext cx="8086725" cy="5857875"/>
            </a:xfrm>
            <a:custGeom>
              <a:avLst/>
              <a:gdLst>
                <a:gd name="connsiteX0" fmla="*/ 5519833 w 8086725"/>
                <a:gd name="connsiteY0" fmla="*/ 5856446 h 5857875"/>
                <a:gd name="connsiteX1" fmla="*/ 712470 w 8086725"/>
                <a:gd name="connsiteY1" fmla="*/ 5856446 h 5857875"/>
                <a:gd name="connsiteX2" fmla="*/ 7144 w 8086725"/>
                <a:gd name="connsiteY2" fmla="*/ 5151120 h 5857875"/>
                <a:gd name="connsiteX3" fmla="*/ 7144 w 8086725"/>
                <a:gd name="connsiteY3" fmla="*/ 712470 h 5857875"/>
                <a:gd name="connsiteX4" fmla="*/ 712470 w 8086725"/>
                <a:gd name="connsiteY4" fmla="*/ 7144 h 5857875"/>
                <a:gd name="connsiteX5" fmla="*/ 5533263 w 8086725"/>
                <a:gd name="connsiteY5" fmla="*/ 7144 h 5857875"/>
                <a:gd name="connsiteX6" fmla="*/ 6067425 w 8086725"/>
                <a:gd name="connsiteY6" fmla="*/ 251841 h 5857875"/>
                <a:gd name="connsiteX7" fmla="*/ 7913180 w 8086725"/>
                <a:gd name="connsiteY7" fmla="*/ 2392394 h 5857875"/>
                <a:gd name="connsiteX8" fmla="*/ 7927372 w 8086725"/>
                <a:gd name="connsiteY8" fmla="*/ 3296603 h 5857875"/>
                <a:gd name="connsiteX9" fmla="*/ 6068187 w 8086725"/>
                <a:gd name="connsiteY9" fmla="*/ 5594795 h 5857875"/>
                <a:gd name="connsiteX10" fmla="*/ 5519833 w 8086725"/>
                <a:gd name="connsiteY10" fmla="*/ 5856446 h 585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86725" h="5857875">
                  <a:moveTo>
                    <a:pt x="5519833" y="5856446"/>
                  </a:moveTo>
                  <a:lnTo>
                    <a:pt x="712470" y="5856446"/>
                  </a:lnTo>
                  <a:cubicBezTo>
                    <a:pt x="322898" y="5856446"/>
                    <a:pt x="7144" y="5540693"/>
                    <a:pt x="7144" y="5151120"/>
                  </a:cubicBezTo>
                  <a:lnTo>
                    <a:pt x="7144" y="712470"/>
                  </a:lnTo>
                  <a:cubicBezTo>
                    <a:pt x="7144" y="322898"/>
                    <a:pt x="322898" y="7144"/>
                    <a:pt x="712470" y="7144"/>
                  </a:cubicBezTo>
                  <a:lnTo>
                    <a:pt x="5533263" y="7144"/>
                  </a:lnTo>
                  <a:cubicBezTo>
                    <a:pt x="5738432" y="7144"/>
                    <a:pt x="5933504" y="96488"/>
                    <a:pt x="6067425" y="251841"/>
                  </a:cubicBezTo>
                  <a:lnTo>
                    <a:pt x="7913180" y="2392394"/>
                  </a:lnTo>
                  <a:cubicBezTo>
                    <a:pt x="8135969" y="2650712"/>
                    <a:pt x="8141875" y="3031427"/>
                    <a:pt x="7927372" y="3296603"/>
                  </a:cubicBezTo>
                  <a:lnTo>
                    <a:pt x="6068187" y="5594795"/>
                  </a:lnTo>
                  <a:cubicBezTo>
                    <a:pt x="5934266" y="5760339"/>
                    <a:pt x="5732717" y="5856446"/>
                    <a:pt x="5519833" y="5856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342900" dist="50800" dir="5400000" algn="ctr" rotWithShape="0">
                <a:srgbClr val="000000">
                  <a:alpha val="43137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0C4E8D-DF95-429F-BD7A-7A7052D38096}"/>
                </a:ext>
              </a:extLst>
            </p:cNvPr>
            <p:cNvSpPr/>
            <p:nvPr/>
          </p:nvSpPr>
          <p:spPr>
            <a:xfrm>
              <a:off x="-623100" y="1020318"/>
              <a:ext cx="7562850" cy="4943475"/>
            </a:xfrm>
            <a:custGeom>
              <a:avLst/>
              <a:gdLst>
                <a:gd name="connsiteX0" fmla="*/ 5254848 w 7562850"/>
                <a:gd name="connsiteY0" fmla="*/ 4933474 h 4943475"/>
                <a:gd name="connsiteX1" fmla="*/ 716185 w 7562850"/>
                <a:gd name="connsiteY1" fmla="*/ 4937379 h 4943475"/>
                <a:gd name="connsiteX2" fmla="*/ 10192 w 7562850"/>
                <a:gd name="connsiteY2" fmla="*/ 4232720 h 4943475"/>
                <a:gd name="connsiteX3" fmla="*/ 7144 w 7562850"/>
                <a:gd name="connsiteY3" fmla="*/ 717138 h 4943475"/>
                <a:gd name="connsiteX4" fmla="*/ 711899 w 7562850"/>
                <a:gd name="connsiteY4" fmla="*/ 11145 h 4943475"/>
                <a:gd name="connsiteX5" fmla="*/ 5266849 w 7562850"/>
                <a:gd name="connsiteY5" fmla="*/ 7144 h 4943475"/>
                <a:gd name="connsiteX6" fmla="*/ 5779961 w 7562850"/>
                <a:gd name="connsiteY6" fmla="*/ 227934 h 4943475"/>
                <a:gd name="connsiteX7" fmla="*/ 7367493 w 7562850"/>
                <a:gd name="connsiteY7" fmla="*/ 1907096 h 4943475"/>
                <a:gd name="connsiteX8" fmla="*/ 7386638 w 7562850"/>
                <a:gd name="connsiteY8" fmla="*/ 2855119 h 4943475"/>
                <a:gd name="connsiteX9" fmla="*/ 5785867 w 7562850"/>
                <a:gd name="connsiteY9" fmla="*/ 4691539 h 4943475"/>
                <a:gd name="connsiteX10" fmla="*/ 5254848 w 7562850"/>
                <a:gd name="connsiteY10" fmla="*/ 4933474 h 494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2850" h="4943475">
                  <a:moveTo>
                    <a:pt x="5254848" y="4933474"/>
                  </a:moveTo>
                  <a:lnTo>
                    <a:pt x="716185" y="4937379"/>
                  </a:lnTo>
                  <a:cubicBezTo>
                    <a:pt x="326613" y="4937761"/>
                    <a:pt x="10573" y="4622197"/>
                    <a:pt x="10192" y="4232720"/>
                  </a:cubicBezTo>
                  <a:lnTo>
                    <a:pt x="7144" y="717138"/>
                  </a:lnTo>
                  <a:cubicBezTo>
                    <a:pt x="6763" y="327565"/>
                    <a:pt x="322326" y="11526"/>
                    <a:pt x="711899" y="11145"/>
                  </a:cubicBezTo>
                  <a:lnTo>
                    <a:pt x="5266849" y="7144"/>
                  </a:lnTo>
                  <a:cubicBezTo>
                    <a:pt x="5460969" y="6954"/>
                    <a:pt x="5646611" y="86868"/>
                    <a:pt x="5779961" y="227934"/>
                  </a:cubicBezTo>
                  <a:lnTo>
                    <a:pt x="7367493" y="1907096"/>
                  </a:lnTo>
                  <a:cubicBezTo>
                    <a:pt x="7617048" y="2171034"/>
                    <a:pt x="7625335" y="2581371"/>
                    <a:pt x="7386638" y="2855119"/>
                  </a:cubicBezTo>
                  <a:lnTo>
                    <a:pt x="5785867" y="4691539"/>
                  </a:lnTo>
                  <a:cubicBezTo>
                    <a:pt x="5652136" y="4845082"/>
                    <a:pt x="5458492" y="4933284"/>
                    <a:pt x="5254848" y="49334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3429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0BB7EE-A4C4-456C-8E21-96E8D7CEF498}"/>
                </a:ext>
              </a:extLst>
            </p:cNvPr>
            <p:cNvSpPr/>
            <p:nvPr/>
          </p:nvSpPr>
          <p:spPr>
            <a:xfrm>
              <a:off x="-623100" y="1522000"/>
              <a:ext cx="6915150" cy="3952875"/>
            </a:xfrm>
            <a:custGeom>
              <a:avLst/>
              <a:gdLst>
                <a:gd name="connsiteX0" fmla="*/ 5148644 w 6915150"/>
                <a:gd name="connsiteY0" fmla="*/ 3947541 h 3952875"/>
                <a:gd name="connsiteX1" fmla="*/ 715328 w 6915150"/>
                <a:gd name="connsiteY1" fmla="*/ 3951351 h 3952875"/>
                <a:gd name="connsiteX2" fmla="*/ 9335 w 6915150"/>
                <a:gd name="connsiteY2" fmla="*/ 3246597 h 3952875"/>
                <a:gd name="connsiteX3" fmla="*/ 7144 w 6915150"/>
                <a:gd name="connsiteY3" fmla="*/ 716947 h 3952875"/>
                <a:gd name="connsiteX4" fmla="*/ 711899 w 6915150"/>
                <a:gd name="connsiteY4" fmla="*/ 10954 h 3952875"/>
                <a:gd name="connsiteX5" fmla="*/ 5146263 w 6915150"/>
                <a:gd name="connsiteY5" fmla="*/ 7144 h 3952875"/>
                <a:gd name="connsiteX6" fmla="*/ 5687473 w 6915150"/>
                <a:gd name="connsiteY6" fmla="*/ 259461 h 3952875"/>
                <a:gd name="connsiteX7" fmla="*/ 6743605 w 6915150"/>
                <a:gd name="connsiteY7" fmla="*/ 1519619 h 3952875"/>
                <a:gd name="connsiteX8" fmla="*/ 6745510 w 6915150"/>
                <a:gd name="connsiteY8" fmla="*/ 2423542 h 3952875"/>
                <a:gd name="connsiteX9" fmla="*/ 5690521 w 6915150"/>
                <a:gd name="connsiteY9" fmla="*/ 3693034 h 3952875"/>
                <a:gd name="connsiteX10" fmla="*/ 5148644 w 6915150"/>
                <a:gd name="connsiteY10" fmla="*/ 3947541 h 3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15150" h="3952875">
                  <a:moveTo>
                    <a:pt x="5148644" y="3947541"/>
                  </a:moveTo>
                  <a:lnTo>
                    <a:pt x="715328" y="3951351"/>
                  </a:lnTo>
                  <a:cubicBezTo>
                    <a:pt x="325755" y="3951732"/>
                    <a:pt x="9716" y="3636169"/>
                    <a:pt x="9335" y="3246597"/>
                  </a:cubicBezTo>
                  <a:lnTo>
                    <a:pt x="7144" y="716947"/>
                  </a:lnTo>
                  <a:cubicBezTo>
                    <a:pt x="6763" y="327375"/>
                    <a:pt x="322326" y="11335"/>
                    <a:pt x="711899" y="10954"/>
                  </a:cubicBezTo>
                  <a:lnTo>
                    <a:pt x="5146263" y="7144"/>
                  </a:lnTo>
                  <a:cubicBezTo>
                    <a:pt x="5355146" y="6954"/>
                    <a:pt x="5553362" y="99346"/>
                    <a:pt x="5687473" y="259461"/>
                  </a:cubicBezTo>
                  <a:lnTo>
                    <a:pt x="6743605" y="1519619"/>
                  </a:lnTo>
                  <a:cubicBezTo>
                    <a:pt x="6962585" y="1780890"/>
                    <a:pt x="6963347" y="2161318"/>
                    <a:pt x="6745510" y="2423542"/>
                  </a:cubicBezTo>
                  <a:lnTo>
                    <a:pt x="5690521" y="3693034"/>
                  </a:lnTo>
                  <a:cubicBezTo>
                    <a:pt x="5556695" y="3854101"/>
                    <a:pt x="5358099" y="3947351"/>
                    <a:pt x="5148644" y="39475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342900" dist="50800" dir="5400000" algn="ctr" rotWithShape="0">
                <a:srgbClr val="000000">
                  <a:alpha val="43137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E6B5FEA-04DC-49CE-9D14-0F88C14F1E4C}"/>
              </a:ext>
            </a:extLst>
          </p:cNvPr>
          <p:cNvSpPr txBox="1"/>
          <p:nvPr/>
        </p:nvSpPr>
        <p:spPr>
          <a:xfrm>
            <a:off x="6728356" y="2551837"/>
            <a:ext cx="5033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err="1">
                <a:solidFill>
                  <a:srgbClr val="F5F5F5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Implementasi</a:t>
            </a:r>
            <a:r>
              <a:rPr lang="en-US" sz="5400" dirty="0">
                <a:solidFill>
                  <a:srgbClr val="F5F5F5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 </a:t>
            </a:r>
            <a:r>
              <a:rPr lang="en-US" sz="5400" dirty="0" err="1">
                <a:solidFill>
                  <a:srgbClr val="F5F5F5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Metode</a:t>
            </a:r>
            <a:endParaRPr lang="en-US" sz="5400" dirty="0">
              <a:solidFill>
                <a:srgbClr val="F5F5F5"/>
              </a:solidFill>
              <a:latin typeface="Montserrat" panose="000005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370170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7" descr="A picture containing indoor, microscope, table, wall&#10;&#10;Description generated with very high confidence">
            <a:extLst>
              <a:ext uri="{FF2B5EF4-FFF2-40B4-BE49-F238E27FC236}">
                <a16:creationId xmlns:a16="http://schemas.microsoft.com/office/drawing/2014/main" id="{B9D27C6C-D9B7-4D88-85B7-CF659ECA8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>
            <a:fillRect/>
          </a:stretch>
        </p:blipFill>
        <p:spPr>
          <a:xfrm>
            <a:off x="64990" y="1039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Placeholder 17" descr="A picture containing indoor, microscope, table, wall&#10;&#10;Description generated with very high confidence">
            <a:extLst>
              <a:ext uri="{FF2B5EF4-FFF2-40B4-BE49-F238E27FC236}">
                <a16:creationId xmlns:a16="http://schemas.microsoft.com/office/drawing/2014/main" id="{27547483-3E4D-476E-9FA3-0A2EDE6FF8C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Picture Placeholder 5" descr="A person holding a tennis racket&#10;&#10;Description generated with high confidence">
            <a:extLst>
              <a:ext uri="{FF2B5EF4-FFF2-40B4-BE49-F238E27FC236}">
                <a16:creationId xmlns:a16="http://schemas.microsoft.com/office/drawing/2014/main" id="{EE0A5EC1-10B9-4EF4-931E-28D4E3D2BA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0"/>
          <a:stretch/>
        </p:blipFill>
        <p:spPr>
          <a:xfrm flipH="1">
            <a:off x="0" y="0"/>
            <a:ext cx="6096000" cy="6858000"/>
          </a:xfr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9ED749-F679-4622-BDEF-3AC11456AE20}"/>
              </a:ext>
            </a:extLst>
          </p:cNvPr>
          <p:cNvSpPr/>
          <p:nvPr/>
        </p:nvSpPr>
        <p:spPr>
          <a:xfrm>
            <a:off x="4360244" y="320544"/>
            <a:ext cx="6853188" cy="6397890"/>
          </a:xfrm>
          <a:custGeom>
            <a:avLst/>
            <a:gdLst>
              <a:gd name="connsiteX0" fmla="*/ 3374231 w 3905250"/>
              <a:gd name="connsiteY0" fmla="*/ 5203318 h 5210175"/>
              <a:gd name="connsiteX1" fmla="*/ 533019 w 3905250"/>
              <a:gd name="connsiteY1" fmla="*/ 5203318 h 5210175"/>
              <a:gd name="connsiteX2" fmla="*/ 7144 w 3905250"/>
              <a:gd name="connsiteY2" fmla="*/ 4677442 h 5210175"/>
              <a:gd name="connsiteX3" fmla="*/ 7144 w 3905250"/>
              <a:gd name="connsiteY3" fmla="*/ 533019 h 5210175"/>
              <a:gd name="connsiteX4" fmla="*/ 533019 w 3905250"/>
              <a:gd name="connsiteY4" fmla="*/ 7144 h 5210175"/>
              <a:gd name="connsiteX5" fmla="*/ 3374231 w 3905250"/>
              <a:gd name="connsiteY5" fmla="*/ 7144 h 5210175"/>
              <a:gd name="connsiteX6" fmla="*/ 3900107 w 3905250"/>
              <a:gd name="connsiteY6" fmla="*/ 533019 h 5210175"/>
              <a:gd name="connsiteX7" fmla="*/ 3900107 w 3905250"/>
              <a:gd name="connsiteY7" fmla="*/ 4677347 h 5210175"/>
              <a:gd name="connsiteX8" fmla="*/ 3374231 w 3905250"/>
              <a:gd name="connsiteY8" fmla="*/ 5203318 h 52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5250" h="5210175">
                <a:moveTo>
                  <a:pt x="3374231" y="5203318"/>
                </a:moveTo>
                <a:lnTo>
                  <a:pt x="533019" y="5203318"/>
                </a:lnTo>
                <a:cubicBezTo>
                  <a:pt x="242602" y="5203318"/>
                  <a:pt x="7144" y="4967859"/>
                  <a:pt x="7144" y="4677442"/>
                </a:cubicBezTo>
                <a:lnTo>
                  <a:pt x="7144" y="533019"/>
                </a:lnTo>
                <a:cubicBezTo>
                  <a:pt x="7144" y="242602"/>
                  <a:pt x="242602" y="7144"/>
                  <a:pt x="533019" y="7144"/>
                </a:cubicBezTo>
                <a:lnTo>
                  <a:pt x="3374231" y="7144"/>
                </a:lnTo>
                <a:cubicBezTo>
                  <a:pt x="3664649" y="7144"/>
                  <a:pt x="3900107" y="242602"/>
                  <a:pt x="3900107" y="533019"/>
                </a:cubicBezTo>
                <a:lnTo>
                  <a:pt x="3900107" y="4677347"/>
                </a:lnTo>
                <a:cubicBezTo>
                  <a:pt x="3900107" y="4967859"/>
                  <a:pt x="3664649" y="5203318"/>
                  <a:pt x="3374231" y="5203318"/>
                </a:cubicBezTo>
                <a:close/>
              </a:path>
            </a:pathLst>
          </a:custGeom>
          <a:gradFill>
            <a:gsLst>
              <a:gs pos="83000">
                <a:srgbClr val="123873">
                  <a:alpha val="77000"/>
                </a:srgbClr>
              </a:gs>
              <a:gs pos="0">
                <a:srgbClr val="04B6CC">
                  <a:alpha val="47000"/>
                </a:srgbClr>
              </a:gs>
            </a:gsLst>
            <a:lin ang="12600000" scaled="0"/>
          </a:gradFill>
          <a:ln w="952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Picture Placeholder 5" descr="A person holding a tennis racket&#10;&#10;Description generated with high confidence">
            <a:extLst>
              <a:ext uri="{FF2B5EF4-FFF2-40B4-BE49-F238E27FC236}">
                <a16:creationId xmlns:a16="http://schemas.microsoft.com/office/drawing/2014/main" id="{8FC72288-9A79-4BC8-BA28-778BA1621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0"/>
          <a:stretch/>
        </p:blipFill>
        <p:spPr>
          <a:xfrm flipH="1">
            <a:off x="64990" y="20780"/>
            <a:ext cx="6096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67FAE1E-B69A-49DB-8CB2-115BBA5C54BB}"/>
              </a:ext>
            </a:extLst>
          </p:cNvPr>
          <p:cNvSpPr txBox="1"/>
          <p:nvPr/>
        </p:nvSpPr>
        <p:spPr>
          <a:xfrm>
            <a:off x="1063094" y="5343274"/>
            <a:ext cx="9890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Activity Diagram </a:t>
            </a:r>
          </a:p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Forward Chaining</a:t>
            </a:r>
            <a:endParaRPr lang="en-US" sz="4000" b="1" dirty="0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DD54-D5AD-475E-A594-C3326D90773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747" y="874232"/>
            <a:ext cx="3144253" cy="51095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4715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7" descr="A picture containing indoor, microscope, table, wall&#10;&#10;Description generated with very high confidence">
            <a:extLst>
              <a:ext uri="{FF2B5EF4-FFF2-40B4-BE49-F238E27FC236}">
                <a16:creationId xmlns:a16="http://schemas.microsoft.com/office/drawing/2014/main" id="{B9D27C6C-D9B7-4D88-85B7-CF659ECA8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>
            <a:fillRect/>
          </a:stretch>
        </p:blipFill>
        <p:spPr>
          <a:xfrm>
            <a:off x="64990" y="1039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Placeholder 17" descr="A picture containing indoor, microscope, table, wall&#10;&#10;Description generated with very high confidence">
            <a:extLst>
              <a:ext uri="{FF2B5EF4-FFF2-40B4-BE49-F238E27FC236}">
                <a16:creationId xmlns:a16="http://schemas.microsoft.com/office/drawing/2014/main" id="{27547483-3E4D-476E-9FA3-0A2EDE6FF8C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Picture Placeholder 5" descr="A person holding a tennis racket&#10;&#10;Description generated with high confidence">
            <a:extLst>
              <a:ext uri="{FF2B5EF4-FFF2-40B4-BE49-F238E27FC236}">
                <a16:creationId xmlns:a16="http://schemas.microsoft.com/office/drawing/2014/main" id="{EE0A5EC1-10B9-4EF4-931E-28D4E3D2BA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0"/>
          <a:stretch/>
        </p:blipFill>
        <p:spPr>
          <a:xfrm flipH="1">
            <a:off x="0" y="0"/>
            <a:ext cx="6096000" cy="6858000"/>
          </a:xfr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9ED749-F679-4622-BDEF-3AC11456AE20}"/>
              </a:ext>
            </a:extLst>
          </p:cNvPr>
          <p:cNvSpPr/>
          <p:nvPr/>
        </p:nvSpPr>
        <p:spPr>
          <a:xfrm>
            <a:off x="4360244" y="320544"/>
            <a:ext cx="6853188" cy="6397890"/>
          </a:xfrm>
          <a:custGeom>
            <a:avLst/>
            <a:gdLst>
              <a:gd name="connsiteX0" fmla="*/ 3374231 w 3905250"/>
              <a:gd name="connsiteY0" fmla="*/ 5203318 h 5210175"/>
              <a:gd name="connsiteX1" fmla="*/ 533019 w 3905250"/>
              <a:gd name="connsiteY1" fmla="*/ 5203318 h 5210175"/>
              <a:gd name="connsiteX2" fmla="*/ 7144 w 3905250"/>
              <a:gd name="connsiteY2" fmla="*/ 4677442 h 5210175"/>
              <a:gd name="connsiteX3" fmla="*/ 7144 w 3905250"/>
              <a:gd name="connsiteY3" fmla="*/ 533019 h 5210175"/>
              <a:gd name="connsiteX4" fmla="*/ 533019 w 3905250"/>
              <a:gd name="connsiteY4" fmla="*/ 7144 h 5210175"/>
              <a:gd name="connsiteX5" fmla="*/ 3374231 w 3905250"/>
              <a:gd name="connsiteY5" fmla="*/ 7144 h 5210175"/>
              <a:gd name="connsiteX6" fmla="*/ 3900107 w 3905250"/>
              <a:gd name="connsiteY6" fmla="*/ 533019 h 5210175"/>
              <a:gd name="connsiteX7" fmla="*/ 3900107 w 3905250"/>
              <a:gd name="connsiteY7" fmla="*/ 4677347 h 5210175"/>
              <a:gd name="connsiteX8" fmla="*/ 3374231 w 3905250"/>
              <a:gd name="connsiteY8" fmla="*/ 5203318 h 52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5250" h="5210175">
                <a:moveTo>
                  <a:pt x="3374231" y="5203318"/>
                </a:moveTo>
                <a:lnTo>
                  <a:pt x="533019" y="5203318"/>
                </a:lnTo>
                <a:cubicBezTo>
                  <a:pt x="242602" y="5203318"/>
                  <a:pt x="7144" y="4967859"/>
                  <a:pt x="7144" y="4677442"/>
                </a:cubicBezTo>
                <a:lnTo>
                  <a:pt x="7144" y="533019"/>
                </a:lnTo>
                <a:cubicBezTo>
                  <a:pt x="7144" y="242602"/>
                  <a:pt x="242602" y="7144"/>
                  <a:pt x="533019" y="7144"/>
                </a:cubicBezTo>
                <a:lnTo>
                  <a:pt x="3374231" y="7144"/>
                </a:lnTo>
                <a:cubicBezTo>
                  <a:pt x="3664649" y="7144"/>
                  <a:pt x="3900107" y="242602"/>
                  <a:pt x="3900107" y="533019"/>
                </a:cubicBezTo>
                <a:lnTo>
                  <a:pt x="3900107" y="4677347"/>
                </a:lnTo>
                <a:cubicBezTo>
                  <a:pt x="3900107" y="4967859"/>
                  <a:pt x="3664649" y="5203318"/>
                  <a:pt x="3374231" y="5203318"/>
                </a:cubicBezTo>
                <a:close/>
              </a:path>
            </a:pathLst>
          </a:custGeom>
          <a:gradFill>
            <a:gsLst>
              <a:gs pos="83000">
                <a:srgbClr val="123873">
                  <a:alpha val="77000"/>
                </a:srgbClr>
              </a:gs>
              <a:gs pos="0">
                <a:srgbClr val="04B6CC">
                  <a:alpha val="47000"/>
                </a:srgbClr>
              </a:gs>
            </a:gsLst>
            <a:lin ang="12600000" scaled="0"/>
          </a:gradFill>
          <a:ln w="952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Picture Placeholder 5" descr="A person holding a tennis racket&#10;&#10;Description generated with high confidence">
            <a:extLst>
              <a:ext uri="{FF2B5EF4-FFF2-40B4-BE49-F238E27FC236}">
                <a16:creationId xmlns:a16="http://schemas.microsoft.com/office/drawing/2014/main" id="{8FC72288-9A79-4BC8-BA28-778BA1621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0"/>
          <a:stretch/>
        </p:blipFill>
        <p:spPr>
          <a:xfrm flipH="1">
            <a:off x="64990" y="20780"/>
            <a:ext cx="6096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67FAE1E-B69A-49DB-8CB2-115BBA5C54BB}"/>
              </a:ext>
            </a:extLst>
          </p:cNvPr>
          <p:cNvSpPr txBox="1"/>
          <p:nvPr/>
        </p:nvSpPr>
        <p:spPr>
          <a:xfrm>
            <a:off x="1063094" y="5343274"/>
            <a:ext cx="9890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Flowchart </a:t>
            </a:r>
            <a:r>
              <a:rPr lang="en-US" sz="3200" i="1" dirty="0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Perhitungan</a:t>
            </a:r>
            <a:r>
              <a:rPr lang="en-US" sz="3200" i="1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 </a:t>
            </a:r>
          </a:p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Certainly Factor</a:t>
            </a:r>
            <a:endParaRPr lang="en-US" sz="4000" b="1" dirty="0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8F7EA0-8E1D-401D-8F9B-D3658091F2E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433" y="646790"/>
            <a:ext cx="2478062" cy="57453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0407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7" descr="A picture containing indoor, microscope, table, wall&#10;&#10;Description generated with very high confidence">
            <a:extLst>
              <a:ext uri="{FF2B5EF4-FFF2-40B4-BE49-F238E27FC236}">
                <a16:creationId xmlns:a16="http://schemas.microsoft.com/office/drawing/2014/main" id="{B9D27C6C-D9B7-4D88-85B7-CF659ECA8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>
            <a:fillRect/>
          </a:stretch>
        </p:blipFill>
        <p:spPr>
          <a:xfrm>
            <a:off x="64990" y="1039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Placeholder 17" descr="A picture containing indoor, microscope, table, wall&#10;&#10;Description generated with very high confidence">
            <a:extLst>
              <a:ext uri="{FF2B5EF4-FFF2-40B4-BE49-F238E27FC236}">
                <a16:creationId xmlns:a16="http://schemas.microsoft.com/office/drawing/2014/main" id="{27547483-3E4D-476E-9FA3-0A2EDE6FF8C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Picture Placeholder 5" descr="A person holding a tennis racket&#10;&#10;Description generated with high confidence">
            <a:extLst>
              <a:ext uri="{FF2B5EF4-FFF2-40B4-BE49-F238E27FC236}">
                <a16:creationId xmlns:a16="http://schemas.microsoft.com/office/drawing/2014/main" id="{EE0A5EC1-10B9-4EF4-931E-28D4E3D2BA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0"/>
          <a:stretch/>
        </p:blipFill>
        <p:spPr>
          <a:xfrm flipH="1">
            <a:off x="0" y="0"/>
            <a:ext cx="6096000" cy="6858000"/>
          </a:xfr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9ED749-F679-4622-BDEF-3AC11456AE20}"/>
              </a:ext>
            </a:extLst>
          </p:cNvPr>
          <p:cNvSpPr/>
          <p:nvPr/>
        </p:nvSpPr>
        <p:spPr>
          <a:xfrm>
            <a:off x="4360244" y="320544"/>
            <a:ext cx="6853188" cy="6397890"/>
          </a:xfrm>
          <a:custGeom>
            <a:avLst/>
            <a:gdLst>
              <a:gd name="connsiteX0" fmla="*/ 3374231 w 3905250"/>
              <a:gd name="connsiteY0" fmla="*/ 5203318 h 5210175"/>
              <a:gd name="connsiteX1" fmla="*/ 533019 w 3905250"/>
              <a:gd name="connsiteY1" fmla="*/ 5203318 h 5210175"/>
              <a:gd name="connsiteX2" fmla="*/ 7144 w 3905250"/>
              <a:gd name="connsiteY2" fmla="*/ 4677442 h 5210175"/>
              <a:gd name="connsiteX3" fmla="*/ 7144 w 3905250"/>
              <a:gd name="connsiteY3" fmla="*/ 533019 h 5210175"/>
              <a:gd name="connsiteX4" fmla="*/ 533019 w 3905250"/>
              <a:gd name="connsiteY4" fmla="*/ 7144 h 5210175"/>
              <a:gd name="connsiteX5" fmla="*/ 3374231 w 3905250"/>
              <a:gd name="connsiteY5" fmla="*/ 7144 h 5210175"/>
              <a:gd name="connsiteX6" fmla="*/ 3900107 w 3905250"/>
              <a:gd name="connsiteY6" fmla="*/ 533019 h 5210175"/>
              <a:gd name="connsiteX7" fmla="*/ 3900107 w 3905250"/>
              <a:gd name="connsiteY7" fmla="*/ 4677347 h 5210175"/>
              <a:gd name="connsiteX8" fmla="*/ 3374231 w 3905250"/>
              <a:gd name="connsiteY8" fmla="*/ 5203318 h 52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5250" h="5210175">
                <a:moveTo>
                  <a:pt x="3374231" y="5203318"/>
                </a:moveTo>
                <a:lnTo>
                  <a:pt x="533019" y="5203318"/>
                </a:lnTo>
                <a:cubicBezTo>
                  <a:pt x="242602" y="5203318"/>
                  <a:pt x="7144" y="4967859"/>
                  <a:pt x="7144" y="4677442"/>
                </a:cubicBezTo>
                <a:lnTo>
                  <a:pt x="7144" y="533019"/>
                </a:lnTo>
                <a:cubicBezTo>
                  <a:pt x="7144" y="242602"/>
                  <a:pt x="242602" y="7144"/>
                  <a:pt x="533019" y="7144"/>
                </a:cubicBezTo>
                <a:lnTo>
                  <a:pt x="3374231" y="7144"/>
                </a:lnTo>
                <a:cubicBezTo>
                  <a:pt x="3664649" y="7144"/>
                  <a:pt x="3900107" y="242602"/>
                  <a:pt x="3900107" y="533019"/>
                </a:cubicBezTo>
                <a:lnTo>
                  <a:pt x="3900107" y="4677347"/>
                </a:lnTo>
                <a:cubicBezTo>
                  <a:pt x="3900107" y="4967859"/>
                  <a:pt x="3664649" y="5203318"/>
                  <a:pt x="3374231" y="5203318"/>
                </a:cubicBezTo>
                <a:close/>
              </a:path>
            </a:pathLst>
          </a:custGeom>
          <a:gradFill>
            <a:gsLst>
              <a:gs pos="83000">
                <a:srgbClr val="123873">
                  <a:alpha val="77000"/>
                </a:srgbClr>
              </a:gs>
              <a:gs pos="0">
                <a:srgbClr val="04B6CC">
                  <a:alpha val="47000"/>
                </a:srgbClr>
              </a:gs>
            </a:gsLst>
            <a:lin ang="12600000" scaled="0"/>
          </a:gradFill>
          <a:ln w="952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Picture Placeholder 5" descr="A person holding a tennis racket&#10;&#10;Description generated with high confidence">
            <a:extLst>
              <a:ext uri="{FF2B5EF4-FFF2-40B4-BE49-F238E27FC236}">
                <a16:creationId xmlns:a16="http://schemas.microsoft.com/office/drawing/2014/main" id="{8FC72288-9A79-4BC8-BA28-778BA1621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0"/>
          <a:stretch/>
        </p:blipFill>
        <p:spPr>
          <a:xfrm flipH="1">
            <a:off x="64990" y="20780"/>
            <a:ext cx="6096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67FAE1E-B69A-49DB-8CB2-115BBA5C54BB}"/>
              </a:ext>
            </a:extLst>
          </p:cNvPr>
          <p:cNvSpPr txBox="1"/>
          <p:nvPr/>
        </p:nvSpPr>
        <p:spPr>
          <a:xfrm>
            <a:off x="1130471" y="5709034"/>
            <a:ext cx="39037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Decision</a:t>
            </a:r>
            <a:r>
              <a:rPr lang="en-US" sz="4400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CE58F-5D3B-45FF-97F7-26252AA96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82" y="1009347"/>
            <a:ext cx="5710648" cy="48393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0870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83F71C-D025-4C33-944F-30E9CAE2827C}"/>
              </a:ext>
            </a:extLst>
          </p:cNvPr>
          <p:cNvSpPr txBox="1"/>
          <p:nvPr/>
        </p:nvSpPr>
        <p:spPr>
          <a:xfrm>
            <a:off x="1568545" y="758655"/>
            <a:ext cx="905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8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Interprestasi</a:t>
            </a:r>
            <a:r>
              <a:rPr lang="id-ID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(</a:t>
            </a:r>
            <a:r>
              <a:rPr lang="id-ID" sz="1800" i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term</a:t>
            </a:r>
            <a:r>
              <a:rPr lang="id-ID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) </a:t>
            </a:r>
            <a:r>
              <a:rPr lang="id-ID" sz="1800" b="1" i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Certainty Factor</a:t>
            </a:r>
            <a:endParaRPr lang="en-US" sz="4400" b="1" dirty="0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</a:endParaRPr>
          </a:p>
        </p:txBody>
      </p:sp>
      <p:graphicFrame>
        <p:nvGraphicFramePr>
          <p:cNvPr id="13" name="Table 37">
            <a:extLst>
              <a:ext uri="{FF2B5EF4-FFF2-40B4-BE49-F238E27FC236}">
                <a16:creationId xmlns:a16="http://schemas.microsoft.com/office/drawing/2014/main" id="{15006064-9E44-440D-AF43-CF84D05F8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170457"/>
              </p:ext>
            </p:extLst>
          </p:nvPr>
        </p:nvGraphicFramePr>
        <p:xfrm>
          <a:off x="1105270" y="1702534"/>
          <a:ext cx="5892497" cy="40259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22077">
                  <a:extLst>
                    <a:ext uri="{9D8B030D-6E8A-4147-A177-3AD203B41FA5}">
                      <a16:colId xmlns:a16="http://schemas.microsoft.com/office/drawing/2014/main" val="3235652434"/>
                    </a:ext>
                  </a:extLst>
                </a:gridCol>
                <a:gridCol w="3170420">
                  <a:extLst>
                    <a:ext uri="{9D8B030D-6E8A-4147-A177-3AD203B41FA5}">
                      <a16:colId xmlns:a16="http://schemas.microsoft.com/office/drawing/2014/main" val="4159788378"/>
                    </a:ext>
                  </a:extLst>
                </a:gridCol>
              </a:tblGrid>
              <a:tr h="6621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Certainly Term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Certainly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929726"/>
                  </a:ext>
                </a:extLst>
              </a:tr>
              <a:tr h="376888">
                <a:tc>
                  <a:txBody>
                    <a:bodyPr/>
                    <a:lstStyle/>
                    <a:p>
                      <a:pPr marL="517525">
                        <a:lnSpc>
                          <a:spcPts val="1060"/>
                        </a:lnSpc>
                      </a:pPr>
                      <a:r>
                        <a:rPr lang="id-ID" sz="12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517525">
                        <a:lnSpc>
                          <a:spcPts val="1060"/>
                        </a:lnSpc>
                      </a:pP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517525">
                        <a:lnSpc>
                          <a:spcPts val="1060"/>
                        </a:lnSpc>
                      </a:pPr>
                      <a:r>
                        <a:rPr lang="id-ID" sz="12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Pasti Tidak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517525">
                        <a:lnSpc>
                          <a:spcPts val="1060"/>
                        </a:lnSpc>
                      </a:pPr>
                      <a:r>
                        <a:rPr lang="id-ID" sz="12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3195" algn="ctr">
                        <a:lnSpc>
                          <a:spcPts val="1060"/>
                        </a:lnSpc>
                      </a:pPr>
                      <a:r>
                        <a:rPr lang="id-ID" sz="12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163195" algn="ctr">
                        <a:lnSpc>
                          <a:spcPts val="1060"/>
                        </a:lnSpc>
                      </a:pP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163195" algn="ctr">
                        <a:lnSpc>
                          <a:spcPts val="1060"/>
                        </a:lnSpc>
                      </a:pPr>
                      <a:r>
                        <a:rPr lang="id-ID" sz="12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58509558"/>
                  </a:ext>
                </a:extLst>
              </a:tr>
              <a:tr h="419371">
                <a:tc>
                  <a:txBody>
                    <a:bodyPr/>
                    <a:lstStyle/>
                    <a:p>
                      <a:pPr marL="487680">
                        <a:lnSpc>
                          <a:spcPct val="107000"/>
                        </a:lnSpc>
                      </a:pP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487680">
                        <a:lnSpc>
                          <a:spcPct val="107000"/>
                        </a:lnSpc>
                      </a:pPr>
                      <a:r>
                        <a:rPr lang="id-ID" sz="12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Tidak Yakin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487680">
                        <a:lnSpc>
                          <a:spcPct val="107000"/>
                        </a:lnSpc>
                      </a:pP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8325" marR="40513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568325" marR="40513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2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0.2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15539233"/>
                  </a:ext>
                </a:extLst>
              </a:tr>
              <a:tr h="419371">
                <a:tc>
                  <a:txBody>
                    <a:bodyPr/>
                    <a:lstStyle/>
                    <a:p>
                      <a:pPr marL="454025">
                        <a:lnSpc>
                          <a:spcPct val="107000"/>
                        </a:lnSpc>
                      </a:pP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454025">
                        <a:lnSpc>
                          <a:spcPct val="107000"/>
                        </a:lnSpc>
                      </a:pPr>
                      <a:r>
                        <a:rPr lang="id-ID" sz="12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Sedikit Yakin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454025">
                        <a:lnSpc>
                          <a:spcPct val="107000"/>
                        </a:lnSpc>
                      </a:pP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8325" marR="40513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568325" marR="40513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2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0.4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37097414"/>
                  </a:ext>
                </a:extLst>
              </a:tr>
              <a:tr h="419371">
                <a:tc>
                  <a:txBody>
                    <a:bodyPr/>
                    <a:lstStyle/>
                    <a:p>
                      <a:pPr marL="464820">
                        <a:lnSpc>
                          <a:spcPct val="107000"/>
                        </a:lnSpc>
                      </a:pP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464820">
                        <a:lnSpc>
                          <a:spcPct val="107000"/>
                        </a:lnSpc>
                      </a:pPr>
                      <a:r>
                        <a:rPr lang="id-ID" sz="12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Cukup Yakin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464820">
                        <a:lnSpc>
                          <a:spcPct val="107000"/>
                        </a:lnSpc>
                      </a:pP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8325" marR="40513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568325" marR="40513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2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0.6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90777591"/>
                  </a:ext>
                </a:extLst>
              </a:tr>
              <a:tr h="419371">
                <a:tc>
                  <a:txBody>
                    <a:bodyPr/>
                    <a:lstStyle/>
                    <a:p>
                      <a:pPr marR="473710" indent="242570" algn="l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</a:t>
                      </a:r>
                    </a:p>
                    <a:p>
                      <a:pPr marR="473710" indent="242570" algn="l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</a:t>
                      </a:r>
                      <a:r>
                        <a:rPr lang="id-ID" sz="12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Yakin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R="473710" indent="242570" algn="l">
                        <a:lnSpc>
                          <a:spcPct val="107000"/>
                        </a:lnSpc>
                      </a:pP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8325" marR="40513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568325" marR="40513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2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31717494"/>
                  </a:ext>
                </a:extLst>
              </a:tr>
              <a:tr h="419371">
                <a:tc>
                  <a:txBody>
                    <a:bodyPr/>
                    <a:lstStyle/>
                    <a:p>
                      <a:pPr marR="473710" indent="242570" algn="l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</a:t>
                      </a:r>
                    </a:p>
                    <a:p>
                      <a:pPr marR="473710" indent="242570" algn="l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Sangat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Yakin</a:t>
                      </a:r>
                    </a:p>
                    <a:p>
                      <a:pPr marR="473710" indent="242570" algn="ctr">
                        <a:lnSpc>
                          <a:spcPct val="107000"/>
                        </a:lnSpc>
                      </a:pP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8325" marR="40513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568325" marR="40513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1,0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65413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AAC8F4B-5C6C-47D4-8E98-E47C2A6DD03E}"/>
              </a:ext>
            </a:extLst>
          </p:cNvPr>
          <p:cNvSpPr txBox="1"/>
          <p:nvPr/>
        </p:nvSpPr>
        <p:spPr>
          <a:xfrm>
            <a:off x="7293070" y="1988091"/>
            <a:ext cx="4737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</a:pPr>
            <a:r>
              <a:rPr lang="id-ID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Sem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a</a:t>
            </a:r>
            <a:r>
              <a:rPr lang="id-ID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kin besar bobot, semakin besar nilai keyakinan dari gejala</a:t>
            </a:r>
            <a:r>
              <a:rPr lang="id-ID" sz="1600" spc="-6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tersebut.</a:t>
            </a:r>
            <a:endParaRPr lang="en-US" sz="1600" dirty="0">
              <a:solidFill>
                <a:schemeClr val="bg1"/>
              </a:solidFill>
              <a:effectLst/>
              <a:latin typeface="Montserrat" panose="000005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2C0361-DC0B-47A2-9B3D-28B9A8DAED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606" y="3097444"/>
            <a:ext cx="3827934" cy="38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2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83F71C-D025-4C33-944F-30E9CAE2827C}"/>
              </a:ext>
            </a:extLst>
          </p:cNvPr>
          <p:cNvSpPr txBox="1"/>
          <p:nvPr/>
        </p:nvSpPr>
        <p:spPr>
          <a:xfrm>
            <a:off x="1847678" y="1230293"/>
            <a:ext cx="9054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Contoh</a:t>
            </a:r>
            <a:r>
              <a:rPr lang="en-US" sz="2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Kasus</a:t>
            </a:r>
            <a:r>
              <a:rPr lang="en-US" sz="2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dan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Metode</a:t>
            </a:r>
            <a:r>
              <a:rPr lang="en-US" sz="28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Perhitungan</a:t>
            </a:r>
            <a:endParaRPr lang="en-US" sz="6000" b="1" dirty="0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87ED4E-BE3C-4752-882C-B394A10F3D30}"/>
              </a:ext>
            </a:extLst>
          </p:cNvPr>
          <p:cNvSpPr txBox="1"/>
          <p:nvPr/>
        </p:nvSpPr>
        <p:spPr>
          <a:xfrm>
            <a:off x="2389705" y="2420758"/>
            <a:ext cx="7832295" cy="15571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lvl="1" algn="just">
              <a:lnSpc>
                <a:spcPct val="107000"/>
              </a:lnSpc>
              <a:spcAft>
                <a:spcPts val="800"/>
              </a:spcAft>
              <a:tabLst>
                <a:tab pos="450215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Jika </a:t>
            </a:r>
            <a:r>
              <a:rPr lang="en-US" sz="1800" i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user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mengalami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gejala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muncul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bitnik-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bintik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bercak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terasa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nyeri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muncul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pori-pori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terbuka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seperti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komedo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Muncul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pori-pori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tertutup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seperti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komedo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hitam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, dan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muncul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papul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(bitnik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merah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kecil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),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menentukan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hasil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akhir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kesimpulan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penyakit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tersebut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sebagai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berikut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962395-96C3-4907-B258-6A15BFD1A8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229951"/>
            <a:ext cx="3251200" cy="466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0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83F71C-D025-4C33-944F-30E9CAE2827C}"/>
              </a:ext>
            </a:extLst>
          </p:cNvPr>
          <p:cNvSpPr txBox="1"/>
          <p:nvPr/>
        </p:nvSpPr>
        <p:spPr>
          <a:xfrm>
            <a:off x="1651028" y="1110244"/>
            <a:ext cx="9054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Perhitungan CF Penyakit </a:t>
            </a:r>
            <a:r>
              <a:rPr lang="id-ID" sz="3200" i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Acne Vulgaris </a:t>
            </a:r>
            <a:endParaRPr lang="en-US" sz="6600" b="1" dirty="0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</a:endParaRPr>
          </a:p>
        </p:txBody>
      </p:sp>
      <p:graphicFrame>
        <p:nvGraphicFramePr>
          <p:cNvPr id="5" name="Table 37">
            <a:extLst>
              <a:ext uri="{FF2B5EF4-FFF2-40B4-BE49-F238E27FC236}">
                <a16:creationId xmlns:a16="http://schemas.microsoft.com/office/drawing/2014/main" id="{243B07FB-7FAD-4A60-9708-A023D530E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459528"/>
              </p:ext>
            </p:extLst>
          </p:nvPr>
        </p:nvGraphicFramePr>
        <p:xfrm>
          <a:off x="1568545" y="2219557"/>
          <a:ext cx="9819602" cy="353794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62071">
                  <a:extLst>
                    <a:ext uri="{9D8B030D-6E8A-4147-A177-3AD203B41FA5}">
                      <a16:colId xmlns:a16="http://schemas.microsoft.com/office/drawing/2014/main" val="3833472305"/>
                    </a:ext>
                  </a:extLst>
                </a:gridCol>
                <a:gridCol w="2079404">
                  <a:extLst>
                    <a:ext uri="{9D8B030D-6E8A-4147-A177-3AD203B41FA5}">
                      <a16:colId xmlns:a16="http://schemas.microsoft.com/office/drawing/2014/main" val="3235652434"/>
                    </a:ext>
                  </a:extLst>
                </a:gridCol>
                <a:gridCol w="2421894">
                  <a:extLst>
                    <a:ext uri="{9D8B030D-6E8A-4147-A177-3AD203B41FA5}">
                      <a16:colId xmlns:a16="http://schemas.microsoft.com/office/drawing/2014/main" val="4159788378"/>
                    </a:ext>
                  </a:extLst>
                </a:gridCol>
                <a:gridCol w="1655369">
                  <a:extLst>
                    <a:ext uri="{9D8B030D-6E8A-4147-A177-3AD203B41FA5}">
                      <a16:colId xmlns:a16="http://schemas.microsoft.com/office/drawing/2014/main" val="9467584"/>
                    </a:ext>
                  </a:extLst>
                </a:gridCol>
                <a:gridCol w="1500432">
                  <a:extLst>
                    <a:ext uri="{9D8B030D-6E8A-4147-A177-3AD203B41FA5}">
                      <a16:colId xmlns:a16="http://schemas.microsoft.com/office/drawing/2014/main" val="393323374"/>
                    </a:ext>
                  </a:extLst>
                </a:gridCol>
                <a:gridCol w="1500432">
                  <a:extLst>
                    <a:ext uri="{9D8B030D-6E8A-4147-A177-3AD203B41FA5}">
                      <a16:colId xmlns:a16="http://schemas.microsoft.com/office/drawing/2014/main" val="265307931"/>
                    </a:ext>
                  </a:extLst>
                </a:gridCol>
              </a:tblGrid>
              <a:tr h="5522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Kode </a:t>
                      </a:r>
                      <a:r>
                        <a:rPr lang="en-US" sz="1600" dirty="0" err="1"/>
                        <a:t>Gejala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Gejala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CF (</a:t>
                      </a:r>
                      <a:r>
                        <a:rPr lang="en-US" sz="1600" dirty="0" err="1"/>
                        <a:t>Pakar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CF (</a:t>
                      </a:r>
                      <a:r>
                        <a:rPr lang="en-US" sz="1600" i="1" dirty="0"/>
                        <a:t>User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CF </a:t>
                      </a:r>
                      <a:r>
                        <a:rPr lang="en-US" sz="1600" i="0" dirty="0"/>
                        <a:t>(H,E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929726"/>
                  </a:ext>
                </a:extLst>
              </a:tr>
              <a:tr h="6047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G01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Muncul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bitnik-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bintik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atau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bercak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0,8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0,8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0,64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8509558"/>
                  </a:ext>
                </a:extLst>
              </a:tr>
              <a:tr h="3388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id-ID" sz="16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G0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Terasa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nyeri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0,6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0,4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0,24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5539233"/>
                  </a:ext>
                </a:extLst>
              </a:tr>
              <a:tr h="3388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G08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Muncul pori-pori terbuka seperti komedo putih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0,8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0,6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0,48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5681131"/>
                  </a:ext>
                </a:extLst>
              </a:tr>
              <a:tr h="3388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G09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Muncul pori-pori tertutup seperti komedo hitam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0,8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0,8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0,64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1812300"/>
                  </a:ext>
                </a:extLst>
              </a:tr>
              <a:tr h="3388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G10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Muncul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papul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bintik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merah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kecil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)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0,8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0,8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50215" algn="l"/>
                        </a:tabLs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0,64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168400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3BCCE47-CFD7-4E59-A598-299F35A86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69" y="-235743"/>
            <a:ext cx="2540069" cy="2540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43A62-0AC6-4B8B-847C-0D745E8FA2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16512" y="-278127"/>
            <a:ext cx="2540069" cy="254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8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7">
            <a:extLst>
              <a:ext uri="{FF2B5EF4-FFF2-40B4-BE49-F238E27FC236}">
                <a16:creationId xmlns:a16="http://schemas.microsoft.com/office/drawing/2014/main" id="{243B07FB-7FAD-4A60-9708-A023D530E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041837"/>
              </p:ext>
            </p:extLst>
          </p:nvPr>
        </p:nvGraphicFramePr>
        <p:xfrm>
          <a:off x="1996344" y="1744676"/>
          <a:ext cx="8845992" cy="418693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086463">
                  <a:extLst>
                    <a:ext uri="{9D8B030D-6E8A-4147-A177-3AD203B41FA5}">
                      <a16:colId xmlns:a16="http://schemas.microsoft.com/office/drawing/2014/main" val="3235652434"/>
                    </a:ext>
                  </a:extLst>
                </a:gridCol>
                <a:gridCol w="4759529">
                  <a:extLst>
                    <a:ext uri="{9D8B030D-6E8A-4147-A177-3AD203B41FA5}">
                      <a16:colId xmlns:a16="http://schemas.microsoft.com/office/drawing/2014/main" val="4159788378"/>
                    </a:ext>
                  </a:extLst>
                </a:gridCol>
              </a:tblGrid>
              <a:tr h="523644">
                <a:tc>
                  <a:txBody>
                    <a:bodyPr/>
                    <a:lstStyle/>
                    <a:p>
                      <a:pPr marL="90805" marR="219075" algn="ctr">
                        <a:lnSpc>
                          <a:spcPts val="1070"/>
                        </a:lnSpc>
                        <a:spcAft>
                          <a:spcPts val="0"/>
                        </a:spcAft>
                      </a:pPr>
                      <a:r>
                        <a:rPr lang="id-ID" sz="1600" b="1"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90805" marR="219075" algn="ctr">
                        <a:lnSpc>
                          <a:spcPts val="1070"/>
                        </a:lnSpc>
                        <a:spcAft>
                          <a:spcPts val="0"/>
                        </a:spcAft>
                      </a:pPr>
                      <a:r>
                        <a:rPr lang="id-ID" sz="1600" b="1"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Iterasi/ Hasil</a:t>
                      </a:r>
                      <a:endParaRPr lang="en-US" sz="14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90805" marR="219075" algn="ctr">
                        <a:lnSpc>
                          <a:spcPts val="1070"/>
                        </a:lnSpc>
                        <a:spcAft>
                          <a:spcPts val="0"/>
                        </a:spcAft>
                      </a:pPr>
                      <a:r>
                        <a:rPr lang="id-ID" sz="1600" b="1"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 marR="262890" algn="ctr">
                        <a:lnSpc>
                          <a:spcPts val="1070"/>
                        </a:lnSpc>
                        <a:spcAft>
                          <a:spcPts val="0"/>
                        </a:spcAft>
                      </a:pPr>
                      <a:r>
                        <a:rPr lang="id-ID" sz="1600" b="1" dirty="0"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128270" marR="262890" algn="ctr">
                        <a:lnSpc>
                          <a:spcPts val="1070"/>
                        </a:lnSpc>
                        <a:spcAft>
                          <a:spcPts val="0"/>
                        </a:spcAft>
                      </a:pPr>
                      <a:r>
                        <a:rPr lang="id-ID" sz="1600" b="1" dirty="0"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Cfgabungan</a:t>
                      </a:r>
                      <a:r>
                        <a:rPr lang="id-ID" sz="1600" b="1" dirty="0">
                          <a:effectLst/>
                          <a:latin typeface="Montserrat" panose="00000500000000000000" pitchFamily="2" charset="0"/>
                          <a:ea typeface="Arial Black" panose="020B0A04020102020204" pitchFamily="34" charset="0"/>
                          <a:cs typeface="Arial" panose="020B0604020202020204" pitchFamily="34" charset="0"/>
                        </a:rPr>
                        <a:t>= </a:t>
                      </a:r>
                      <a:r>
                        <a:rPr lang="id-ID" sz="1600" b="1" dirty="0">
                          <a:effectLst/>
                          <a:latin typeface="Montserrat" panose="00000500000000000000" pitchFamily="2" charset="0"/>
                          <a:ea typeface="Arial Black" panose="020B0A04020102020204" pitchFamily="34" charset="0"/>
                          <a:cs typeface="Cambria Math" panose="02040503050406030204" pitchFamily="18" charset="0"/>
                        </a:rPr>
                        <a:t>𝐶𝐹</a:t>
                      </a:r>
                      <a:r>
                        <a:rPr lang="id-ID" sz="1600" b="1" dirty="0">
                          <a:effectLst/>
                          <a:latin typeface="Montserrat" panose="00000500000000000000" pitchFamily="2" charset="0"/>
                          <a:ea typeface="Arial Black" panose="020B0A04020102020204" pitchFamily="34" charset="0"/>
                          <a:cs typeface="Arial" panose="020B0604020202020204" pitchFamily="34" charset="0"/>
                        </a:rPr>
                        <a:t>1 + </a:t>
                      </a:r>
                      <a:r>
                        <a:rPr lang="id-ID" sz="1600" b="1" dirty="0">
                          <a:effectLst/>
                          <a:latin typeface="Montserrat" panose="00000500000000000000" pitchFamily="2" charset="0"/>
                          <a:ea typeface="Arial Black" panose="020B0A04020102020204" pitchFamily="34" charset="0"/>
                          <a:cs typeface="Cambria Math" panose="02040503050406030204" pitchFamily="18" charset="0"/>
                        </a:rPr>
                        <a:t>𝐶𝐹</a:t>
                      </a:r>
                      <a:r>
                        <a:rPr lang="id-ID" sz="1600" b="1" dirty="0">
                          <a:effectLst/>
                          <a:latin typeface="Montserrat" panose="00000500000000000000" pitchFamily="2" charset="0"/>
                          <a:ea typeface="Arial Black" panose="020B0A04020102020204" pitchFamily="34" charset="0"/>
                          <a:cs typeface="Arial" panose="020B0604020202020204" pitchFamily="34" charset="0"/>
                        </a:rPr>
                        <a:t>2 × (1 – </a:t>
                      </a:r>
                      <a:r>
                        <a:rPr lang="id-ID" sz="1600" b="1" dirty="0">
                          <a:effectLst/>
                          <a:latin typeface="Montserrat" panose="00000500000000000000" pitchFamily="2" charset="0"/>
                          <a:ea typeface="Arial Black" panose="020B0A04020102020204" pitchFamily="34" charset="0"/>
                          <a:cs typeface="Cambria Math" panose="02040503050406030204" pitchFamily="18" charset="0"/>
                        </a:rPr>
                        <a:t>𝐶𝐹</a:t>
                      </a:r>
                      <a:r>
                        <a:rPr lang="id-ID" sz="1600" b="1" dirty="0">
                          <a:effectLst/>
                          <a:latin typeface="Montserrat" panose="00000500000000000000" pitchFamily="2" charset="0"/>
                          <a:ea typeface="Arial Black" panose="020B0A04020102020204" pitchFamily="34" charset="0"/>
                          <a:cs typeface="Arial" panose="020B0604020202020204" pitchFamily="34" charset="0"/>
                        </a:rPr>
                        <a:t>1)</a:t>
                      </a:r>
                      <a:endParaRPr lang="en-US" sz="14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76929726"/>
                  </a:ext>
                </a:extLst>
              </a:tr>
              <a:tr h="972081">
                <a:tc>
                  <a:txBody>
                    <a:bodyPr/>
                    <a:lstStyle/>
                    <a:p>
                      <a:pPr marR="127635" algn="ctr">
                        <a:lnSpc>
                          <a:spcPts val="1065"/>
                        </a:lnSpc>
                      </a:pP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R="127635" algn="ctr">
                        <a:lnSpc>
                          <a:spcPts val="1065"/>
                        </a:lnSpc>
                      </a:pP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R="127635" algn="ctr">
                        <a:lnSpc>
                          <a:spcPts val="1065"/>
                        </a:lnSpc>
                      </a:pP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 marR="260985" algn="ctr"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128270" marR="260985" algn="ctr"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128270" marR="260985" algn="ctr">
                        <a:lnSpc>
                          <a:spcPts val="1065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0,64</a:t>
                      </a: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0,24</a:t>
                      </a: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* (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0,64</a:t>
                      </a: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 = 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0,7264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58509558"/>
                  </a:ext>
                </a:extLst>
              </a:tr>
              <a:tr h="544637">
                <a:tc>
                  <a:txBody>
                    <a:bodyPr/>
                    <a:lstStyle/>
                    <a:p>
                      <a:pPr marR="127635" algn="ctr">
                        <a:lnSpc>
                          <a:spcPct val="107000"/>
                        </a:lnSpc>
                      </a:pP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R="127635" algn="ctr">
                        <a:lnSpc>
                          <a:spcPct val="107000"/>
                        </a:lnSpc>
                      </a:pP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 marR="26098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128270" marR="26098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0,7264</a:t>
                      </a: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+ 0.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48</a:t>
                      </a: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* (1 – 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0,7264</a:t>
                      </a: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 = 0.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857728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15539233"/>
                  </a:ext>
                </a:extLst>
              </a:tr>
              <a:tr h="611145">
                <a:tc>
                  <a:txBody>
                    <a:bodyPr/>
                    <a:lstStyle/>
                    <a:p>
                      <a:pPr marR="127635" algn="ctr">
                        <a:lnSpc>
                          <a:spcPct val="107000"/>
                        </a:lnSpc>
                      </a:pP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R="127635" algn="ctr">
                        <a:lnSpc>
                          <a:spcPct val="107000"/>
                        </a:lnSpc>
                      </a:pP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 marR="26098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128270" marR="26098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,857728</a:t>
                      </a: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+ 0.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64</a:t>
                      </a: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* (1 – 0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,857728</a:t>
                      </a: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 = 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0,94878208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65681131"/>
                  </a:ext>
                </a:extLst>
              </a:tr>
              <a:tr h="611145">
                <a:tc>
                  <a:txBody>
                    <a:bodyPr/>
                    <a:lstStyle/>
                    <a:p>
                      <a:pPr marR="127635" algn="ctr">
                        <a:lnSpc>
                          <a:spcPct val="107000"/>
                        </a:lnSpc>
                      </a:pP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R="127635" algn="ctr">
                        <a:lnSpc>
                          <a:spcPct val="107000"/>
                        </a:lnSpc>
                      </a:pP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 marR="26098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128270" marR="26098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94878208</a:t>
                      </a: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+ 0.6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* (1 – 0.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94878208</a:t>
                      </a: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 = 0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,981561549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71812300"/>
                  </a:ext>
                </a:extLst>
              </a:tr>
              <a:tr h="611145">
                <a:tc>
                  <a:txBody>
                    <a:bodyPr/>
                    <a:lstStyle/>
                    <a:p>
                      <a:pPr marL="85725" marR="219075" algn="ctr">
                        <a:lnSpc>
                          <a:spcPts val="1045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85725" marR="219075" algn="ctr">
                        <a:lnSpc>
                          <a:spcPts val="1045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Hasil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 marR="261620" algn="ctr">
                        <a:lnSpc>
                          <a:spcPts val="1045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128270" marR="261620" algn="ctr">
                        <a:lnSpc>
                          <a:spcPts val="1045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,981561549 </a:t>
                      </a: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* 100% = 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98, 16</a:t>
                      </a: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%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1684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5059692-6799-46FC-AD15-C575A2711A5F}"/>
              </a:ext>
            </a:extLst>
          </p:cNvPr>
          <p:cNvSpPr txBox="1"/>
          <p:nvPr/>
        </p:nvSpPr>
        <p:spPr>
          <a:xfrm>
            <a:off x="673664" y="438385"/>
            <a:ext cx="1040636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260475" marR="174625" indent="90170" algn="just">
              <a:spcAft>
                <a:spcPts val="0"/>
              </a:spcAft>
            </a:pPr>
            <a:r>
              <a:rPr lang="id-ID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Setelah mendapatkan nilai CF maka tahap selanjutnya menghitung nilai CF gabungan dengan menggunakan 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CF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gabungan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karena memiliki lebih dari 1 gejala. Berikut perhitungan CF gabungan:</a:t>
            </a:r>
            <a:endParaRPr lang="en-US" sz="1800" dirty="0">
              <a:solidFill>
                <a:schemeClr val="bg1"/>
              </a:solidFill>
              <a:effectLst/>
              <a:latin typeface="Montserrat" panose="000005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39B9FC-30D0-421F-B958-B1DC688F78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9832">
            <a:off x="314607" y="4447786"/>
            <a:ext cx="1361793" cy="168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29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83F71C-D025-4C33-944F-30E9CAE2827C}"/>
              </a:ext>
            </a:extLst>
          </p:cNvPr>
          <p:cNvSpPr txBox="1"/>
          <p:nvPr/>
        </p:nvSpPr>
        <p:spPr>
          <a:xfrm>
            <a:off x="900619" y="413401"/>
            <a:ext cx="9054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Analisa </a:t>
            </a:r>
            <a:r>
              <a:rPr lang="en-US" sz="2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dari</a:t>
            </a:r>
            <a:r>
              <a:rPr lang="en-US" sz="2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Metode</a:t>
            </a:r>
            <a:r>
              <a:rPr lang="en-US" sz="28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Perhitungan</a:t>
            </a:r>
            <a:endParaRPr lang="en-US" sz="6000" b="1" dirty="0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87ED4E-BE3C-4752-882C-B394A10F3D30}"/>
              </a:ext>
            </a:extLst>
          </p:cNvPr>
          <p:cNvSpPr txBox="1"/>
          <p:nvPr/>
        </p:nvSpPr>
        <p:spPr>
          <a:xfrm>
            <a:off x="1581150" y="1236422"/>
            <a:ext cx="6243529" cy="2742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lvl="1" algn="just">
              <a:lnSpc>
                <a:spcPct val="107000"/>
              </a:lnSpc>
              <a:spcAft>
                <a:spcPts val="800"/>
              </a:spcAft>
              <a:tabLst>
                <a:tab pos="450215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Hasil CF combine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terakhir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merupakan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hasil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diagnosa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menentukan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kulit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wajah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perhitungan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Certainty factor dan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karena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rule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ke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satu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terpenuhi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kaidah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teknik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Forward chaining,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Maka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hasil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diagnosa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data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contoh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satu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menyatakan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bahwa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user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memiliki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penyakit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kulit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wajah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Acne Vulgaris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tingkat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keyakinan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98.16%.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E06AC-A60A-4954-809E-F1926D6925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3574371"/>
            <a:ext cx="3365500" cy="336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08CD89-FBAE-480B-AFFA-06452C088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551" y="910574"/>
            <a:ext cx="26003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2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 descr="A picture containing indoor, sitting, book, top&#10;&#10;Description generated with high confidence">
            <a:extLst>
              <a:ext uri="{FF2B5EF4-FFF2-40B4-BE49-F238E27FC236}">
                <a16:creationId xmlns:a16="http://schemas.microsoft.com/office/drawing/2014/main" id="{2D0C01E1-CED3-4C19-A5D7-E9AB89CB7C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9" name="Picture Placeholder 42" descr="A picture containing indoor, sitting, book, top&#10;&#10;Description generated with high confidence">
            <a:extLst>
              <a:ext uri="{FF2B5EF4-FFF2-40B4-BE49-F238E27FC236}">
                <a16:creationId xmlns:a16="http://schemas.microsoft.com/office/drawing/2014/main" id="{2774C34B-E920-4081-83D5-32D9EEE91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571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37B47F4-6F33-454B-87AC-D7D0C05988B4}"/>
              </a:ext>
            </a:extLst>
          </p:cNvPr>
          <p:cNvGrpSpPr/>
          <p:nvPr/>
        </p:nvGrpSpPr>
        <p:grpSpPr>
          <a:xfrm rot="10800000">
            <a:off x="4807310" y="500062"/>
            <a:ext cx="8086725" cy="5857875"/>
            <a:chOff x="-623671" y="578644"/>
            <a:chExt cx="8086725" cy="5857875"/>
          </a:xfrm>
          <a:gradFill>
            <a:gsLst>
              <a:gs pos="0">
                <a:srgbClr val="123873">
                  <a:alpha val="49000"/>
                </a:srgbClr>
              </a:gs>
              <a:gs pos="50000">
                <a:srgbClr val="04B6CC">
                  <a:alpha val="67000"/>
                </a:srgbClr>
              </a:gs>
            </a:gsLst>
            <a:lin ang="3000000" scaled="0"/>
          </a:gra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563429-B9CE-4A06-B5EA-4363DB02CDAA}"/>
                </a:ext>
              </a:extLst>
            </p:cNvPr>
            <p:cNvSpPr/>
            <p:nvPr/>
          </p:nvSpPr>
          <p:spPr>
            <a:xfrm>
              <a:off x="-623671" y="578644"/>
              <a:ext cx="8086725" cy="5857875"/>
            </a:xfrm>
            <a:custGeom>
              <a:avLst/>
              <a:gdLst>
                <a:gd name="connsiteX0" fmla="*/ 5519833 w 8086725"/>
                <a:gd name="connsiteY0" fmla="*/ 5856446 h 5857875"/>
                <a:gd name="connsiteX1" fmla="*/ 712470 w 8086725"/>
                <a:gd name="connsiteY1" fmla="*/ 5856446 h 5857875"/>
                <a:gd name="connsiteX2" fmla="*/ 7144 w 8086725"/>
                <a:gd name="connsiteY2" fmla="*/ 5151120 h 5857875"/>
                <a:gd name="connsiteX3" fmla="*/ 7144 w 8086725"/>
                <a:gd name="connsiteY3" fmla="*/ 712470 h 5857875"/>
                <a:gd name="connsiteX4" fmla="*/ 712470 w 8086725"/>
                <a:gd name="connsiteY4" fmla="*/ 7144 h 5857875"/>
                <a:gd name="connsiteX5" fmla="*/ 5533263 w 8086725"/>
                <a:gd name="connsiteY5" fmla="*/ 7144 h 5857875"/>
                <a:gd name="connsiteX6" fmla="*/ 6067425 w 8086725"/>
                <a:gd name="connsiteY6" fmla="*/ 251841 h 5857875"/>
                <a:gd name="connsiteX7" fmla="*/ 7913180 w 8086725"/>
                <a:gd name="connsiteY7" fmla="*/ 2392394 h 5857875"/>
                <a:gd name="connsiteX8" fmla="*/ 7927372 w 8086725"/>
                <a:gd name="connsiteY8" fmla="*/ 3296603 h 5857875"/>
                <a:gd name="connsiteX9" fmla="*/ 6068187 w 8086725"/>
                <a:gd name="connsiteY9" fmla="*/ 5594795 h 5857875"/>
                <a:gd name="connsiteX10" fmla="*/ 5519833 w 8086725"/>
                <a:gd name="connsiteY10" fmla="*/ 5856446 h 585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86725" h="5857875">
                  <a:moveTo>
                    <a:pt x="5519833" y="5856446"/>
                  </a:moveTo>
                  <a:lnTo>
                    <a:pt x="712470" y="5856446"/>
                  </a:lnTo>
                  <a:cubicBezTo>
                    <a:pt x="322898" y="5856446"/>
                    <a:pt x="7144" y="5540693"/>
                    <a:pt x="7144" y="5151120"/>
                  </a:cubicBezTo>
                  <a:lnTo>
                    <a:pt x="7144" y="712470"/>
                  </a:lnTo>
                  <a:cubicBezTo>
                    <a:pt x="7144" y="322898"/>
                    <a:pt x="322898" y="7144"/>
                    <a:pt x="712470" y="7144"/>
                  </a:cubicBezTo>
                  <a:lnTo>
                    <a:pt x="5533263" y="7144"/>
                  </a:lnTo>
                  <a:cubicBezTo>
                    <a:pt x="5738432" y="7144"/>
                    <a:pt x="5933504" y="96488"/>
                    <a:pt x="6067425" y="251841"/>
                  </a:cubicBezTo>
                  <a:lnTo>
                    <a:pt x="7913180" y="2392394"/>
                  </a:lnTo>
                  <a:cubicBezTo>
                    <a:pt x="8135969" y="2650712"/>
                    <a:pt x="8141875" y="3031427"/>
                    <a:pt x="7927372" y="3296603"/>
                  </a:cubicBezTo>
                  <a:lnTo>
                    <a:pt x="6068187" y="5594795"/>
                  </a:lnTo>
                  <a:cubicBezTo>
                    <a:pt x="5934266" y="5760339"/>
                    <a:pt x="5732717" y="5856446"/>
                    <a:pt x="5519833" y="5856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342900" dist="50800" dir="5400000" algn="ctr" rotWithShape="0">
                <a:srgbClr val="000000">
                  <a:alpha val="43137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0C4E8D-DF95-429F-BD7A-7A7052D38096}"/>
                </a:ext>
              </a:extLst>
            </p:cNvPr>
            <p:cNvSpPr/>
            <p:nvPr/>
          </p:nvSpPr>
          <p:spPr>
            <a:xfrm>
              <a:off x="-623100" y="1020318"/>
              <a:ext cx="7562850" cy="4943475"/>
            </a:xfrm>
            <a:custGeom>
              <a:avLst/>
              <a:gdLst>
                <a:gd name="connsiteX0" fmla="*/ 5254848 w 7562850"/>
                <a:gd name="connsiteY0" fmla="*/ 4933474 h 4943475"/>
                <a:gd name="connsiteX1" fmla="*/ 716185 w 7562850"/>
                <a:gd name="connsiteY1" fmla="*/ 4937379 h 4943475"/>
                <a:gd name="connsiteX2" fmla="*/ 10192 w 7562850"/>
                <a:gd name="connsiteY2" fmla="*/ 4232720 h 4943475"/>
                <a:gd name="connsiteX3" fmla="*/ 7144 w 7562850"/>
                <a:gd name="connsiteY3" fmla="*/ 717138 h 4943475"/>
                <a:gd name="connsiteX4" fmla="*/ 711899 w 7562850"/>
                <a:gd name="connsiteY4" fmla="*/ 11145 h 4943475"/>
                <a:gd name="connsiteX5" fmla="*/ 5266849 w 7562850"/>
                <a:gd name="connsiteY5" fmla="*/ 7144 h 4943475"/>
                <a:gd name="connsiteX6" fmla="*/ 5779961 w 7562850"/>
                <a:gd name="connsiteY6" fmla="*/ 227934 h 4943475"/>
                <a:gd name="connsiteX7" fmla="*/ 7367493 w 7562850"/>
                <a:gd name="connsiteY7" fmla="*/ 1907096 h 4943475"/>
                <a:gd name="connsiteX8" fmla="*/ 7386638 w 7562850"/>
                <a:gd name="connsiteY8" fmla="*/ 2855119 h 4943475"/>
                <a:gd name="connsiteX9" fmla="*/ 5785867 w 7562850"/>
                <a:gd name="connsiteY9" fmla="*/ 4691539 h 4943475"/>
                <a:gd name="connsiteX10" fmla="*/ 5254848 w 7562850"/>
                <a:gd name="connsiteY10" fmla="*/ 4933474 h 494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2850" h="4943475">
                  <a:moveTo>
                    <a:pt x="5254848" y="4933474"/>
                  </a:moveTo>
                  <a:lnTo>
                    <a:pt x="716185" y="4937379"/>
                  </a:lnTo>
                  <a:cubicBezTo>
                    <a:pt x="326613" y="4937761"/>
                    <a:pt x="10573" y="4622197"/>
                    <a:pt x="10192" y="4232720"/>
                  </a:cubicBezTo>
                  <a:lnTo>
                    <a:pt x="7144" y="717138"/>
                  </a:lnTo>
                  <a:cubicBezTo>
                    <a:pt x="6763" y="327565"/>
                    <a:pt x="322326" y="11526"/>
                    <a:pt x="711899" y="11145"/>
                  </a:cubicBezTo>
                  <a:lnTo>
                    <a:pt x="5266849" y="7144"/>
                  </a:lnTo>
                  <a:cubicBezTo>
                    <a:pt x="5460969" y="6954"/>
                    <a:pt x="5646611" y="86868"/>
                    <a:pt x="5779961" y="227934"/>
                  </a:cubicBezTo>
                  <a:lnTo>
                    <a:pt x="7367493" y="1907096"/>
                  </a:lnTo>
                  <a:cubicBezTo>
                    <a:pt x="7617048" y="2171034"/>
                    <a:pt x="7625335" y="2581371"/>
                    <a:pt x="7386638" y="2855119"/>
                  </a:cubicBezTo>
                  <a:lnTo>
                    <a:pt x="5785867" y="4691539"/>
                  </a:lnTo>
                  <a:cubicBezTo>
                    <a:pt x="5652136" y="4845082"/>
                    <a:pt x="5458492" y="4933284"/>
                    <a:pt x="5254848" y="49334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3429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0BB7EE-A4C4-456C-8E21-96E8D7CEF498}"/>
                </a:ext>
              </a:extLst>
            </p:cNvPr>
            <p:cNvSpPr/>
            <p:nvPr/>
          </p:nvSpPr>
          <p:spPr>
            <a:xfrm>
              <a:off x="-623100" y="1522000"/>
              <a:ext cx="6915150" cy="3952875"/>
            </a:xfrm>
            <a:custGeom>
              <a:avLst/>
              <a:gdLst>
                <a:gd name="connsiteX0" fmla="*/ 5148644 w 6915150"/>
                <a:gd name="connsiteY0" fmla="*/ 3947541 h 3952875"/>
                <a:gd name="connsiteX1" fmla="*/ 715328 w 6915150"/>
                <a:gd name="connsiteY1" fmla="*/ 3951351 h 3952875"/>
                <a:gd name="connsiteX2" fmla="*/ 9335 w 6915150"/>
                <a:gd name="connsiteY2" fmla="*/ 3246597 h 3952875"/>
                <a:gd name="connsiteX3" fmla="*/ 7144 w 6915150"/>
                <a:gd name="connsiteY3" fmla="*/ 716947 h 3952875"/>
                <a:gd name="connsiteX4" fmla="*/ 711899 w 6915150"/>
                <a:gd name="connsiteY4" fmla="*/ 10954 h 3952875"/>
                <a:gd name="connsiteX5" fmla="*/ 5146263 w 6915150"/>
                <a:gd name="connsiteY5" fmla="*/ 7144 h 3952875"/>
                <a:gd name="connsiteX6" fmla="*/ 5687473 w 6915150"/>
                <a:gd name="connsiteY6" fmla="*/ 259461 h 3952875"/>
                <a:gd name="connsiteX7" fmla="*/ 6743605 w 6915150"/>
                <a:gd name="connsiteY7" fmla="*/ 1519619 h 3952875"/>
                <a:gd name="connsiteX8" fmla="*/ 6745510 w 6915150"/>
                <a:gd name="connsiteY8" fmla="*/ 2423542 h 3952875"/>
                <a:gd name="connsiteX9" fmla="*/ 5690521 w 6915150"/>
                <a:gd name="connsiteY9" fmla="*/ 3693034 h 3952875"/>
                <a:gd name="connsiteX10" fmla="*/ 5148644 w 6915150"/>
                <a:gd name="connsiteY10" fmla="*/ 3947541 h 3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15150" h="3952875">
                  <a:moveTo>
                    <a:pt x="5148644" y="3947541"/>
                  </a:moveTo>
                  <a:lnTo>
                    <a:pt x="715328" y="3951351"/>
                  </a:lnTo>
                  <a:cubicBezTo>
                    <a:pt x="325755" y="3951732"/>
                    <a:pt x="9716" y="3636169"/>
                    <a:pt x="9335" y="3246597"/>
                  </a:cubicBezTo>
                  <a:lnTo>
                    <a:pt x="7144" y="716947"/>
                  </a:lnTo>
                  <a:cubicBezTo>
                    <a:pt x="6763" y="327375"/>
                    <a:pt x="322326" y="11335"/>
                    <a:pt x="711899" y="10954"/>
                  </a:cubicBezTo>
                  <a:lnTo>
                    <a:pt x="5146263" y="7144"/>
                  </a:lnTo>
                  <a:cubicBezTo>
                    <a:pt x="5355146" y="6954"/>
                    <a:pt x="5553362" y="99346"/>
                    <a:pt x="5687473" y="259461"/>
                  </a:cubicBezTo>
                  <a:lnTo>
                    <a:pt x="6743605" y="1519619"/>
                  </a:lnTo>
                  <a:cubicBezTo>
                    <a:pt x="6962585" y="1780890"/>
                    <a:pt x="6963347" y="2161318"/>
                    <a:pt x="6745510" y="2423542"/>
                  </a:cubicBezTo>
                  <a:lnTo>
                    <a:pt x="5690521" y="3693034"/>
                  </a:lnTo>
                  <a:cubicBezTo>
                    <a:pt x="5556695" y="3854101"/>
                    <a:pt x="5358099" y="3947351"/>
                    <a:pt x="5148644" y="39475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342900" dist="50800" dir="5400000" algn="ctr" rotWithShape="0">
                <a:srgbClr val="000000">
                  <a:alpha val="43137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E6B5FEA-04DC-49CE-9D14-0F88C14F1E4C}"/>
              </a:ext>
            </a:extLst>
          </p:cNvPr>
          <p:cNvSpPr txBox="1"/>
          <p:nvPr/>
        </p:nvSpPr>
        <p:spPr>
          <a:xfrm>
            <a:off x="6728356" y="2551837"/>
            <a:ext cx="5033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err="1">
                <a:solidFill>
                  <a:srgbClr val="F5F5F5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Informasi</a:t>
            </a:r>
            <a:endParaRPr lang="en-US" sz="5400" dirty="0">
              <a:solidFill>
                <a:srgbClr val="F5F5F5"/>
              </a:solidFill>
              <a:latin typeface="Montserrat" panose="000005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622111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EB02D49-8C0B-40D9-818D-EACE6BC422B7}"/>
              </a:ext>
            </a:extLst>
          </p:cNvPr>
          <p:cNvSpPr/>
          <p:nvPr/>
        </p:nvSpPr>
        <p:spPr>
          <a:xfrm>
            <a:off x="11770892" y="0"/>
            <a:ext cx="421108" cy="685800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36583" y="620832"/>
            <a:ext cx="602574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000" b="1" dirty="0" err="1">
                <a:solidFill>
                  <a:schemeClr val="bg1"/>
                </a:solidFill>
                <a:latin typeface="Montserrat Medium" panose="00000600000000000000" pitchFamily="2" charset="0"/>
                <a:cs typeface="Arial" pitchFamily="34" charset="0"/>
              </a:rPr>
              <a:t>Latar</a:t>
            </a:r>
            <a:r>
              <a:rPr lang="en-US" altLang="ko-KR" sz="3000" b="1" dirty="0">
                <a:solidFill>
                  <a:schemeClr val="bg1"/>
                </a:solidFill>
                <a:latin typeface="Montserrat Medium" panose="00000600000000000000" pitchFamily="2" charset="0"/>
                <a:cs typeface="Arial" pitchFamily="34" charset="0"/>
              </a:rPr>
              <a:t> </a:t>
            </a:r>
            <a:r>
              <a:rPr lang="en-US" altLang="ko-KR" sz="3000" b="1" dirty="0" err="1">
                <a:solidFill>
                  <a:schemeClr val="bg1"/>
                </a:solidFill>
                <a:latin typeface="Montserrat Medium" panose="00000600000000000000" pitchFamily="2" charset="0"/>
                <a:cs typeface="Arial" pitchFamily="34" charset="0"/>
              </a:rPr>
              <a:t>Belakang</a:t>
            </a:r>
            <a:endParaRPr lang="ko-KR" altLang="en-US" sz="3000" b="1" dirty="0">
              <a:solidFill>
                <a:schemeClr val="bg1"/>
              </a:solidFill>
              <a:latin typeface="Montserrat Medium" panose="00000600000000000000" pitchFamily="2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59563" y="1811575"/>
            <a:ext cx="507966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Adanya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 I</a:t>
            </a:r>
            <a:r>
              <a:rPr lang="id-ID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ndikasi </a:t>
            </a:r>
            <a:r>
              <a:rPr lang="id-ID" sz="1500" dirty="0">
                <a:solidFill>
                  <a:schemeClr val="bg1"/>
                </a:solidFill>
                <a:effectLst/>
                <a:latin typeface="Montserrat Bold" panose="00000800000000000000" pitchFamily="2" charset="0"/>
                <a:ea typeface="Calibri" panose="020F0502020204030204" pitchFamily="34" charset="0"/>
              </a:rPr>
              <a:t>penggunaan bahan kimia </a:t>
            </a:r>
            <a:r>
              <a:rPr lang="id-ID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maupun </a:t>
            </a:r>
            <a:r>
              <a:rPr lang="id-ID" sz="1500" dirty="0">
                <a:solidFill>
                  <a:schemeClr val="bg1"/>
                </a:solidFill>
                <a:effectLst/>
                <a:latin typeface="Montserrat Bold" panose="00000800000000000000" pitchFamily="2" charset="0"/>
                <a:ea typeface="Calibri" panose="020F0502020204030204" pitchFamily="34" charset="0"/>
              </a:rPr>
              <a:t>bahan eksternal </a:t>
            </a:r>
            <a:r>
              <a:rPr lang="id-ID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lainnya memungkinkan </a:t>
            </a:r>
            <a:r>
              <a:rPr lang="id-ID" sz="1500" dirty="0">
                <a:solidFill>
                  <a:schemeClr val="bg1"/>
                </a:solidFill>
                <a:effectLst/>
                <a:latin typeface="Montserrat Bold" panose="00000800000000000000" pitchFamily="2" charset="0"/>
                <a:ea typeface="Calibri" panose="020F0502020204030204" pitchFamily="34" charset="0"/>
              </a:rPr>
              <a:t>potensi penyakit</a:t>
            </a:r>
            <a:r>
              <a:rPr lang="id-ID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bagi </a:t>
            </a:r>
            <a:r>
              <a:rPr lang="id-ID" sz="1500" dirty="0">
                <a:solidFill>
                  <a:schemeClr val="bg1"/>
                </a:solidFill>
                <a:effectLst/>
                <a:latin typeface="Montserrat Bold" panose="00000800000000000000" pitchFamily="2" charset="0"/>
                <a:ea typeface="Calibri" panose="020F0502020204030204" pitchFamily="34" charset="0"/>
              </a:rPr>
              <a:t>kesehatan kulit wajah</a:t>
            </a:r>
            <a:r>
              <a:rPr lang="en-US" altLang="ko-KR" sz="15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.</a:t>
            </a:r>
          </a:p>
          <a:p>
            <a:endParaRPr lang="en-US" altLang="ko-KR" sz="15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Minimnya</a:t>
            </a:r>
            <a:r>
              <a:rPr lang="en-US" altLang="ko-KR" sz="1500" b="1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500" b="1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pengetahuan</a:t>
            </a:r>
            <a:r>
              <a:rPr lang="en-US" altLang="ko-KR" sz="1500" b="1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dan </a:t>
            </a:r>
            <a:r>
              <a:rPr lang="en-US" altLang="ko-KR" sz="1500" b="1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terbatasnya</a:t>
            </a:r>
            <a:r>
              <a:rPr lang="en-US" altLang="ko-KR" sz="1500" b="1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500" b="1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sumber</a:t>
            </a:r>
            <a:r>
              <a:rPr lang="en-US" altLang="ko-KR" sz="1500" b="1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500" b="1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informasi</a:t>
            </a:r>
            <a:r>
              <a:rPr lang="en-US" altLang="ko-KR" sz="1500" b="1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mengenai</a:t>
            </a:r>
            <a:r>
              <a:rPr lang="en-US" altLang="ko-KR" sz="15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kesehatan</a:t>
            </a:r>
            <a:r>
              <a:rPr lang="en-US" altLang="ko-KR" sz="15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 </a:t>
            </a:r>
            <a:r>
              <a:rPr lang="en-US" altLang="ko-KR" sz="15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kulit</a:t>
            </a:r>
            <a:r>
              <a:rPr lang="en-US" altLang="ko-KR" sz="15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wajah</a:t>
            </a:r>
            <a:r>
              <a:rPr lang="en-US" altLang="ko-KR" sz="15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yang </a:t>
            </a:r>
            <a:r>
              <a:rPr lang="en-US" altLang="ko-KR" sz="15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menyebabkan</a:t>
            </a:r>
            <a:r>
              <a:rPr lang="en-US" altLang="ko-KR" sz="15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masyarakat</a:t>
            </a:r>
            <a:r>
              <a:rPr lang="en-US" altLang="ko-KR" sz="15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500" b="1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cenderung</a:t>
            </a:r>
            <a:r>
              <a:rPr lang="en-US" altLang="ko-KR" sz="1500" b="1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500" b="1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membiarkan</a:t>
            </a:r>
            <a:r>
              <a:rPr lang="en-US" altLang="ko-KR" sz="1500" b="1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500" b="1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penyakit</a:t>
            </a:r>
            <a:r>
              <a:rPr lang="en-US" altLang="ko-KR" sz="1500" b="1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itu</a:t>
            </a:r>
            <a:r>
              <a:rPr lang="en-US" altLang="ko-KR" sz="15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5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terjadi</a:t>
            </a:r>
            <a:endParaRPr lang="en-US" altLang="ko-KR" sz="1500" dirty="0">
              <a:solidFill>
                <a:schemeClr val="bg1"/>
              </a:solidFill>
              <a:latin typeface="Montserrat" panose="00000500000000000000" pitchFamily="2" charset="0"/>
              <a:cs typeface="Arial" pitchFamily="34" charset="0"/>
            </a:endParaRPr>
          </a:p>
          <a:p>
            <a:endParaRPr lang="en-US" altLang="ko-KR" sz="1500" dirty="0">
              <a:solidFill>
                <a:schemeClr val="bg1"/>
              </a:solidFill>
              <a:latin typeface="Montserrat" panose="00000500000000000000" pitchFamily="2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B</a:t>
            </a:r>
            <a:r>
              <a:rPr lang="id-ID" sz="15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iaya konsultasi </a:t>
            </a:r>
            <a:r>
              <a:rPr lang="id-ID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dengan dok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</a:t>
            </a:r>
            <a:r>
              <a:rPr lang="id-ID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er spesialis kulit </a:t>
            </a:r>
            <a:r>
              <a:rPr lang="id-ID" sz="15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cukup mahal</a:t>
            </a:r>
            <a:endParaRPr lang="en-US" sz="1500" b="1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</a:endParaRPr>
          </a:p>
          <a:p>
            <a:endParaRPr lang="en-US" sz="15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K</a:t>
            </a:r>
            <a:r>
              <a:rPr lang="id-ID" sz="15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eterbatasan</a:t>
            </a:r>
            <a:r>
              <a:rPr lang="id-ID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jam</a:t>
            </a:r>
            <a:r>
              <a:rPr lang="id-ID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kerja </a:t>
            </a:r>
            <a:r>
              <a:rPr lang="id-ID" sz="15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praktek</a:t>
            </a:r>
            <a:r>
              <a:rPr lang="id-ID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serta </a:t>
            </a:r>
            <a:r>
              <a:rPr lang="id-ID" sz="15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lokasi,</a:t>
            </a:r>
            <a:r>
              <a:rPr lang="en-US" sz="15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id-ID" sz="15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jarak </a:t>
            </a:r>
            <a:r>
              <a:rPr lang="id-ID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dari pakar atau dokter</a:t>
            </a:r>
            <a:endParaRPr lang="en-US" altLang="ko-KR" sz="1500" dirty="0">
              <a:solidFill>
                <a:schemeClr val="bg1"/>
              </a:solidFill>
              <a:latin typeface="Montserrat" panose="00000500000000000000" pitchFamily="2" charset="0"/>
              <a:cs typeface="Arial" pitchFamily="34" charset="0"/>
            </a:endParaRP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8F0E76-DED9-47A2-9146-B3DD1A3BBB79}"/>
              </a:ext>
            </a:extLst>
          </p:cNvPr>
          <p:cNvSpPr/>
          <p:nvPr/>
        </p:nvSpPr>
        <p:spPr>
          <a:xfrm>
            <a:off x="11349784" y="-33261"/>
            <a:ext cx="421108" cy="6858000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person wearing a white shirt&#10;&#10;Description generated with high confidence">
            <a:extLst>
              <a:ext uri="{FF2B5EF4-FFF2-40B4-BE49-F238E27FC236}">
                <a16:creationId xmlns:a16="http://schemas.microsoft.com/office/drawing/2014/main" id="{E6A74902-2882-4E2F-AC95-6A4F115381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>
          <a:xfrm flipH="1">
            <a:off x="6096000" y="1"/>
            <a:ext cx="6096000" cy="6858000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7C62683-D1AC-4FE4-BD55-24A5AAEA02DA}"/>
              </a:ext>
            </a:extLst>
          </p:cNvPr>
          <p:cNvSpPr/>
          <p:nvPr/>
        </p:nvSpPr>
        <p:spPr>
          <a:xfrm>
            <a:off x="8420100" y="4143375"/>
            <a:ext cx="838200" cy="838200"/>
          </a:xfrm>
          <a:prstGeom prst="ellipse">
            <a:avLst/>
          </a:prstGeom>
          <a:solidFill>
            <a:schemeClr val="bg1"/>
          </a:solidFill>
          <a:ln w="101600">
            <a:noFill/>
          </a:ln>
          <a:effectLst>
            <a:outerShdw blurRad="304800" dist="38100" dir="10800000" sx="106000" sy="106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Medical">
            <a:extLst>
              <a:ext uri="{FF2B5EF4-FFF2-40B4-BE49-F238E27FC236}">
                <a16:creationId xmlns:a16="http://schemas.microsoft.com/office/drawing/2014/main" id="{B8E83718-0D12-49DA-B31F-C0D1A2BE8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9938" y="4203213"/>
            <a:ext cx="718524" cy="7185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061637-7C5C-4393-91CB-B91EF1FC76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6"/>
          <a:stretch/>
        </p:blipFill>
        <p:spPr>
          <a:xfrm>
            <a:off x="6925767" y="0"/>
            <a:ext cx="5327647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6FBBDF-F823-4127-AE7F-CB1942D835CC}"/>
              </a:ext>
            </a:extLst>
          </p:cNvPr>
          <p:cNvSpPr/>
          <p:nvPr/>
        </p:nvSpPr>
        <p:spPr>
          <a:xfrm>
            <a:off x="0" y="3467100"/>
            <a:ext cx="8839200" cy="2228850"/>
          </a:xfrm>
          <a:prstGeom prst="rect">
            <a:avLst/>
          </a:prstGeom>
          <a:gradFill>
            <a:gsLst>
              <a:gs pos="83000">
                <a:srgbClr val="123873">
                  <a:alpha val="78000"/>
                </a:srgbClr>
              </a:gs>
              <a:gs pos="0">
                <a:srgbClr val="04B6CC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498B-AC59-4AA7-9C8A-EBEA02BBD78F}"/>
              </a:ext>
            </a:extLst>
          </p:cNvPr>
          <p:cNvSpPr txBox="1"/>
          <p:nvPr/>
        </p:nvSpPr>
        <p:spPr>
          <a:xfrm>
            <a:off x="267544" y="3633847"/>
            <a:ext cx="81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dr. Putu </a:t>
            </a:r>
            <a:r>
              <a:rPr lang="en-US" sz="16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Siska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6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Virgayanti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merupakan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6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lulusan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6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Fakultas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6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Kedokteran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Universitas </a:t>
            </a:r>
            <a:r>
              <a:rPr lang="en-US" sz="16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Brawijaya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, Malang. Pendidikan yang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ditempuh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sejak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2001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hingga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2007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mengantarkan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beliau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meraih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predikat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Cumlaude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Kemudian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dr.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Siska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melanjutkan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pendidikan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Spesialis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Kulit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dan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Kelamin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di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Fakultas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Kedokteran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Universitas Indonesia.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Beliau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juga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menjadi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lulusan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terbaik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pada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Ujian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Nasional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Ilmu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Kesehatan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Kulit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dan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Kelamin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tahun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2015.</a:t>
            </a:r>
            <a:endParaRPr lang="ko-KR" altLang="en-US" sz="1600" dirty="0">
              <a:solidFill>
                <a:schemeClr val="bg1"/>
              </a:solidFill>
              <a:latin typeface="Montserrat" panose="00000500000000000000" pitchFamily="2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4284E6-B7BE-4614-AD20-95D5FD5D914D}"/>
              </a:ext>
            </a:extLst>
          </p:cNvPr>
          <p:cNvSpPr txBox="1"/>
          <p:nvPr/>
        </p:nvSpPr>
        <p:spPr>
          <a:xfrm>
            <a:off x="329723" y="549022"/>
            <a:ext cx="5033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04B6CC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Informasi</a:t>
            </a:r>
            <a:r>
              <a:rPr lang="en-US" sz="4400" dirty="0">
                <a:solidFill>
                  <a:srgbClr val="04B6CC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4B6CC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Pakar</a:t>
            </a:r>
            <a:endParaRPr lang="en-US" sz="4400" b="1" dirty="0">
              <a:solidFill>
                <a:srgbClr val="04B6CC"/>
              </a:solidFill>
              <a:latin typeface="Montserrat" panose="000005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09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person wearing a white shirt&#10;&#10;Description generated with high confidence">
            <a:extLst>
              <a:ext uri="{FF2B5EF4-FFF2-40B4-BE49-F238E27FC236}">
                <a16:creationId xmlns:a16="http://schemas.microsoft.com/office/drawing/2014/main" id="{E6A74902-2882-4E2F-AC95-6A4F115381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>
          <a:xfrm flipH="1">
            <a:off x="6096000" y="1"/>
            <a:ext cx="6096000" cy="6858000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7C62683-D1AC-4FE4-BD55-24A5AAEA02DA}"/>
              </a:ext>
            </a:extLst>
          </p:cNvPr>
          <p:cNvSpPr/>
          <p:nvPr/>
        </p:nvSpPr>
        <p:spPr>
          <a:xfrm>
            <a:off x="8420100" y="4143375"/>
            <a:ext cx="838200" cy="838200"/>
          </a:xfrm>
          <a:prstGeom prst="ellipse">
            <a:avLst/>
          </a:prstGeom>
          <a:solidFill>
            <a:schemeClr val="bg1"/>
          </a:solidFill>
          <a:ln w="101600">
            <a:noFill/>
          </a:ln>
          <a:effectLst>
            <a:outerShdw blurRad="304800" dist="38100" dir="10800000" sx="106000" sy="106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Medical">
            <a:extLst>
              <a:ext uri="{FF2B5EF4-FFF2-40B4-BE49-F238E27FC236}">
                <a16:creationId xmlns:a16="http://schemas.microsoft.com/office/drawing/2014/main" id="{B8E83718-0D12-49DA-B31F-C0D1A2BE8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9938" y="4203213"/>
            <a:ext cx="718524" cy="718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0FCFB-424A-4B7E-B342-0D5AB492AD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3" y="-1"/>
            <a:ext cx="514671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6FBBDF-F823-4127-AE7F-CB1942D835CC}"/>
              </a:ext>
            </a:extLst>
          </p:cNvPr>
          <p:cNvSpPr/>
          <p:nvPr/>
        </p:nvSpPr>
        <p:spPr>
          <a:xfrm>
            <a:off x="0" y="3467100"/>
            <a:ext cx="8839200" cy="1828800"/>
          </a:xfrm>
          <a:prstGeom prst="rect">
            <a:avLst/>
          </a:prstGeom>
          <a:gradFill>
            <a:gsLst>
              <a:gs pos="83000">
                <a:srgbClr val="123873">
                  <a:alpha val="78000"/>
                </a:srgbClr>
              </a:gs>
              <a:gs pos="0">
                <a:srgbClr val="04B6CC"/>
              </a:gs>
            </a:gsLst>
            <a:lin ang="12600000" scaled="0"/>
          </a:gradFill>
          <a:ln>
            <a:noFill/>
          </a:ln>
          <a:effectLst>
            <a:outerShdw blurRad="50800" dist="5080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498B-AC59-4AA7-9C8A-EBEA02BBD78F}"/>
              </a:ext>
            </a:extLst>
          </p:cNvPr>
          <p:cNvSpPr txBox="1"/>
          <p:nvPr/>
        </p:nvSpPr>
        <p:spPr>
          <a:xfrm>
            <a:off x="267544" y="3633847"/>
            <a:ext cx="8150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Kamala Skin and Health Clinic </a:t>
            </a:r>
            <a:r>
              <a:rPr lang="en-US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adalah</a:t>
            </a:r>
            <a:r>
              <a:rPr lang="en-US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klinik</a:t>
            </a:r>
            <a:r>
              <a:rPr lang="en-US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swasta</a:t>
            </a:r>
            <a:r>
              <a:rPr lang="en-US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yang </a:t>
            </a:r>
            <a:r>
              <a:rPr lang="en-US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mendukung</a:t>
            </a:r>
            <a:r>
              <a:rPr lang="en-US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pelayanan</a:t>
            </a:r>
            <a:r>
              <a:rPr lang="en-US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kesehatan</a:t>
            </a:r>
            <a:r>
              <a:rPr lang="en-US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kulit</a:t>
            </a:r>
            <a:r>
              <a:rPr lang="en-US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khususnya</a:t>
            </a:r>
            <a:r>
              <a:rPr lang="en-US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dibagian</a:t>
            </a:r>
            <a:r>
              <a:rPr lang="en-US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wajah</a:t>
            </a:r>
            <a:r>
              <a:rPr lang="en-US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en-US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Klinik</a:t>
            </a:r>
            <a:r>
              <a:rPr lang="en-US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ini</a:t>
            </a:r>
            <a:r>
              <a:rPr lang="en-US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berlokasi</a:t>
            </a:r>
            <a:r>
              <a:rPr lang="en-US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di Jalan Ks. </a:t>
            </a:r>
            <a:r>
              <a:rPr lang="en-US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Tubun</a:t>
            </a:r>
            <a:r>
              <a:rPr lang="en-US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,RT.1/RW.4, </a:t>
            </a:r>
            <a:r>
              <a:rPr lang="en-US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Petamburan</a:t>
            </a:r>
            <a:r>
              <a:rPr lang="en-US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, </a:t>
            </a:r>
            <a:r>
              <a:rPr lang="en-US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Kecamatan</a:t>
            </a:r>
            <a:r>
              <a:rPr lang="en-US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Tanah </a:t>
            </a:r>
            <a:r>
              <a:rPr lang="en-US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Abang</a:t>
            </a:r>
            <a:r>
              <a:rPr lang="en-US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, Kota Jakarta Pusat, Daerah </a:t>
            </a:r>
            <a:r>
              <a:rPr lang="en-US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Khusus</a:t>
            </a:r>
            <a:r>
              <a:rPr lang="en-US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Ibukota</a:t>
            </a:r>
            <a:r>
              <a:rPr lang="en-US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Jakarta 10260. </a:t>
            </a:r>
            <a:endParaRPr lang="ko-KR" altLang="en-US" dirty="0">
              <a:solidFill>
                <a:schemeClr val="bg1"/>
              </a:solidFill>
              <a:latin typeface="Montserrat" panose="00000500000000000000" pitchFamily="2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4284E6-B7BE-4614-AD20-95D5FD5D914D}"/>
              </a:ext>
            </a:extLst>
          </p:cNvPr>
          <p:cNvSpPr txBox="1"/>
          <p:nvPr/>
        </p:nvSpPr>
        <p:spPr>
          <a:xfrm>
            <a:off x="329723" y="549022"/>
            <a:ext cx="5033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04B6CC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Informasi</a:t>
            </a:r>
            <a:r>
              <a:rPr lang="en-US" sz="4400" dirty="0">
                <a:solidFill>
                  <a:srgbClr val="04B6CC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4B6CC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Tempat</a:t>
            </a:r>
            <a:r>
              <a:rPr lang="en-US" sz="4400" b="1" dirty="0">
                <a:solidFill>
                  <a:srgbClr val="04B6CC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4B6CC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Riset</a:t>
            </a:r>
            <a:endParaRPr lang="en-US" sz="4400" b="1" dirty="0">
              <a:solidFill>
                <a:srgbClr val="04B6CC"/>
              </a:solidFill>
              <a:latin typeface="Montserrat" panose="000005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61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 descr="A picture containing indoor, sitting, book, top&#10;&#10;Description generated with high confidence">
            <a:extLst>
              <a:ext uri="{FF2B5EF4-FFF2-40B4-BE49-F238E27FC236}">
                <a16:creationId xmlns:a16="http://schemas.microsoft.com/office/drawing/2014/main" id="{2D0C01E1-CED3-4C19-A5D7-E9AB89CB7C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9" name="Picture Placeholder 42" descr="A picture containing indoor, sitting, book, top&#10;&#10;Description generated with high confidence">
            <a:extLst>
              <a:ext uri="{FF2B5EF4-FFF2-40B4-BE49-F238E27FC236}">
                <a16:creationId xmlns:a16="http://schemas.microsoft.com/office/drawing/2014/main" id="{2774C34B-E920-4081-83D5-32D9EEE91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571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37B47F4-6F33-454B-87AC-D7D0C05988B4}"/>
              </a:ext>
            </a:extLst>
          </p:cNvPr>
          <p:cNvGrpSpPr/>
          <p:nvPr/>
        </p:nvGrpSpPr>
        <p:grpSpPr>
          <a:xfrm rot="10800000">
            <a:off x="4807310" y="500062"/>
            <a:ext cx="8086725" cy="5857875"/>
            <a:chOff x="-623671" y="578644"/>
            <a:chExt cx="8086725" cy="5857875"/>
          </a:xfrm>
          <a:gradFill>
            <a:gsLst>
              <a:gs pos="0">
                <a:srgbClr val="123873">
                  <a:alpha val="49000"/>
                </a:srgbClr>
              </a:gs>
              <a:gs pos="50000">
                <a:srgbClr val="04B6CC">
                  <a:alpha val="67000"/>
                </a:srgbClr>
              </a:gs>
            </a:gsLst>
            <a:lin ang="3000000" scaled="0"/>
          </a:gra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563429-B9CE-4A06-B5EA-4363DB02CDAA}"/>
                </a:ext>
              </a:extLst>
            </p:cNvPr>
            <p:cNvSpPr/>
            <p:nvPr/>
          </p:nvSpPr>
          <p:spPr>
            <a:xfrm>
              <a:off x="-623671" y="578644"/>
              <a:ext cx="8086725" cy="5857875"/>
            </a:xfrm>
            <a:custGeom>
              <a:avLst/>
              <a:gdLst>
                <a:gd name="connsiteX0" fmla="*/ 5519833 w 8086725"/>
                <a:gd name="connsiteY0" fmla="*/ 5856446 h 5857875"/>
                <a:gd name="connsiteX1" fmla="*/ 712470 w 8086725"/>
                <a:gd name="connsiteY1" fmla="*/ 5856446 h 5857875"/>
                <a:gd name="connsiteX2" fmla="*/ 7144 w 8086725"/>
                <a:gd name="connsiteY2" fmla="*/ 5151120 h 5857875"/>
                <a:gd name="connsiteX3" fmla="*/ 7144 w 8086725"/>
                <a:gd name="connsiteY3" fmla="*/ 712470 h 5857875"/>
                <a:gd name="connsiteX4" fmla="*/ 712470 w 8086725"/>
                <a:gd name="connsiteY4" fmla="*/ 7144 h 5857875"/>
                <a:gd name="connsiteX5" fmla="*/ 5533263 w 8086725"/>
                <a:gd name="connsiteY5" fmla="*/ 7144 h 5857875"/>
                <a:gd name="connsiteX6" fmla="*/ 6067425 w 8086725"/>
                <a:gd name="connsiteY6" fmla="*/ 251841 h 5857875"/>
                <a:gd name="connsiteX7" fmla="*/ 7913180 w 8086725"/>
                <a:gd name="connsiteY7" fmla="*/ 2392394 h 5857875"/>
                <a:gd name="connsiteX8" fmla="*/ 7927372 w 8086725"/>
                <a:gd name="connsiteY8" fmla="*/ 3296603 h 5857875"/>
                <a:gd name="connsiteX9" fmla="*/ 6068187 w 8086725"/>
                <a:gd name="connsiteY9" fmla="*/ 5594795 h 5857875"/>
                <a:gd name="connsiteX10" fmla="*/ 5519833 w 8086725"/>
                <a:gd name="connsiteY10" fmla="*/ 5856446 h 585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86725" h="5857875">
                  <a:moveTo>
                    <a:pt x="5519833" y="5856446"/>
                  </a:moveTo>
                  <a:lnTo>
                    <a:pt x="712470" y="5856446"/>
                  </a:lnTo>
                  <a:cubicBezTo>
                    <a:pt x="322898" y="5856446"/>
                    <a:pt x="7144" y="5540693"/>
                    <a:pt x="7144" y="5151120"/>
                  </a:cubicBezTo>
                  <a:lnTo>
                    <a:pt x="7144" y="712470"/>
                  </a:lnTo>
                  <a:cubicBezTo>
                    <a:pt x="7144" y="322898"/>
                    <a:pt x="322898" y="7144"/>
                    <a:pt x="712470" y="7144"/>
                  </a:cubicBezTo>
                  <a:lnTo>
                    <a:pt x="5533263" y="7144"/>
                  </a:lnTo>
                  <a:cubicBezTo>
                    <a:pt x="5738432" y="7144"/>
                    <a:pt x="5933504" y="96488"/>
                    <a:pt x="6067425" y="251841"/>
                  </a:cubicBezTo>
                  <a:lnTo>
                    <a:pt x="7913180" y="2392394"/>
                  </a:lnTo>
                  <a:cubicBezTo>
                    <a:pt x="8135969" y="2650712"/>
                    <a:pt x="8141875" y="3031427"/>
                    <a:pt x="7927372" y="3296603"/>
                  </a:cubicBezTo>
                  <a:lnTo>
                    <a:pt x="6068187" y="5594795"/>
                  </a:lnTo>
                  <a:cubicBezTo>
                    <a:pt x="5934266" y="5760339"/>
                    <a:pt x="5732717" y="5856446"/>
                    <a:pt x="5519833" y="5856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342900" dist="50800" dir="5400000" algn="ctr" rotWithShape="0">
                <a:srgbClr val="000000">
                  <a:alpha val="43137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0C4E8D-DF95-429F-BD7A-7A7052D38096}"/>
                </a:ext>
              </a:extLst>
            </p:cNvPr>
            <p:cNvSpPr/>
            <p:nvPr/>
          </p:nvSpPr>
          <p:spPr>
            <a:xfrm>
              <a:off x="-623100" y="1020318"/>
              <a:ext cx="7562850" cy="4943475"/>
            </a:xfrm>
            <a:custGeom>
              <a:avLst/>
              <a:gdLst>
                <a:gd name="connsiteX0" fmla="*/ 5254848 w 7562850"/>
                <a:gd name="connsiteY0" fmla="*/ 4933474 h 4943475"/>
                <a:gd name="connsiteX1" fmla="*/ 716185 w 7562850"/>
                <a:gd name="connsiteY1" fmla="*/ 4937379 h 4943475"/>
                <a:gd name="connsiteX2" fmla="*/ 10192 w 7562850"/>
                <a:gd name="connsiteY2" fmla="*/ 4232720 h 4943475"/>
                <a:gd name="connsiteX3" fmla="*/ 7144 w 7562850"/>
                <a:gd name="connsiteY3" fmla="*/ 717138 h 4943475"/>
                <a:gd name="connsiteX4" fmla="*/ 711899 w 7562850"/>
                <a:gd name="connsiteY4" fmla="*/ 11145 h 4943475"/>
                <a:gd name="connsiteX5" fmla="*/ 5266849 w 7562850"/>
                <a:gd name="connsiteY5" fmla="*/ 7144 h 4943475"/>
                <a:gd name="connsiteX6" fmla="*/ 5779961 w 7562850"/>
                <a:gd name="connsiteY6" fmla="*/ 227934 h 4943475"/>
                <a:gd name="connsiteX7" fmla="*/ 7367493 w 7562850"/>
                <a:gd name="connsiteY7" fmla="*/ 1907096 h 4943475"/>
                <a:gd name="connsiteX8" fmla="*/ 7386638 w 7562850"/>
                <a:gd name="connsiteY8" fmla="*/ 2855119 h 4943475"/>
                <a:gd name="connsiteX9" fmla="*/ 5785867 w 7562850"/>
                <a:gd name="connsiteY9" fmla="*/ 4691539 h 4943475"/>
                <a:gd name="connsiteX10" fmla="*/ 5254848 w 7562850"/>
                <a:gd name="connsiteY10" fmla="*/ 4933474 h 494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2850" h="4943475">
                  <a:moveTo>
                    <a:pt x="5254848" y="4933474"/>
                  </a:moveTo>
                  <a:lnTo>
                    <a:pt x="716185" y="4937379"/>
                  </a:lnTo>
                  <a:cubicBezTo>
                    <a:pt x="326613" y="4937761"/>
                    <a:pt x="10573" y="4622197"/>
                    <a:pt x="10192" y="4232720"/>
                  </a:cubicBezTo>
                  <a:lnTo>
                    <a:pt x="7144" y="717138"/>
                  </a:lnTo>
                  <a:cubicBezTo>
                    <a:pt x="6763" y="327565"/>
                    <a:pt x="322326" y="11526"/>
                    <a:pt x="711899" y="11145"/>
                  </a:cubicBezTo>
                  <a:lnTo>
                    <a:pt x="5266849" y="7144"/>
                  </a:lnTo>
                  <a:cubicBezTo>
                    <a:pt x="5460969" y="6954"/>
                    <a:pt x="5646611" y="86868"/>
                    <a:pt x="5779961" y="227934"/>
                  </a:cubicBezTo>
                  <a:lnTo>
                    <a:pt x="7367493" y="1907096"/>
                  </a:lnTo>
                  <a:cubicBezTo>
                    <a:pt x="7617048" y="2171034"/>
                    <a:pt x="7625335" y="2581371"/>
                    <a:pt x="7386638" y="2855119"/>
                  </a:cubicBezTo>
                  <a:lnTo>
                    <a:pt x="5785867" y="4691539"/>
                  </a:lnTo>
                  <a:cubicBezTo>
                    <a:pt x="5652136" y="4845082"/>
                    <a:pt x="5458492" y="4933284"/>
                    <a:pt x="5254848" y="49334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3429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0BB7EE-A4C4-456C-8E21-96E8D7CEF498}"/>
                </a:ext>
              </a:extLst>
            </p:cNvPr>
            <p:cNvSpPr/>
            <p:nvPr/>
          </p:nvSpPr>
          <p:spPr>
            <a:xfrm>
              <a:off x="-623100" y="1522000"/>
              <a:ext cx="6915150" cy="3952875"/>
            </a:xfrm>
            <a:custGeom>
              <a:avLst/>
              <a:gdLst>
                <a:gd name="connsiteX0" fmla="*/ 5148644 w 6915150"/>
                <a:gd name="connsiteY0" fmla="*/ 3947541 h 3952875"/>
                <a:gd name="connsiteX1" fmla="*/ 715328 w 6915150"/>
                <a:gd name="connsiteY1" fmla="*/ 3951351 h 3952875"/>
                <a:gd name="connsiteX2" fmla="*/ 9335 w 6915150"/>
                <a:gd name="connsiteY2" fmla="*/ 3246597 h 3952875"/>
                <a:gd name="connsiteX3" fmla="*/ 7144 w 6915150"/>
                <a:gd name="connsiteY3" fmla="*/ 716947 h 3952875"/>
                <a:gd name="connsiteX4" fmla="*/ 711899 w 6915150"/>
                <a:gd name="connsiteY4" fmla="*/ 10954 h 3952875"/>
                <a:gd name="connsiteX5" fmla="*/ 5146263 w 6915150"/>
                <a:gd name="connsiteY5" fmla="*/ 7144 h 3952875"/>
                <a:gd name="connsiteX6" fmla="*/ 5687473 w 6915150"/>
                <a:gd name="connsiteY6" fmla="*/ 259461 h 3952875"/>
                <a:gd name="connsiteX7" fmla="*/ 6743605 w 6915150"/>
                <a:gd name="connsiteY7" fmla="*/ 1519619 h 3952875"/>
                <a:gd name="connsiteX8" fmla="*/ 6745510 w 6915150"/>
                <a:gd name="connsiteY8" fmla="*/ 2423542 h 3952875"/>
                <a:gd name="connsiteX9" fmla="*/ 5690521 w 6915150"/>
                <a:gd name="connsiteY9" fmla="*/ 3693034 h 3952875"/>
                <a:gd name="connsiteX10" fmla="*/ 5148644 w 6915150"/>
                <a:gd name="connsiteY10" fmla="*/ 3947541 h 3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15150" h="3952875">
                  <a:moveTo>
                    <a:pt x="5148644" y="3947541"/>
                  </a:moveTo>
                  <a:lnTo>
                    <a:pt x="715328" y="3951351"/>
                  </a:lnTo>
                  <a:cubicBezTo>
                    <a:pt x="325755" y="3951732"/>
                    <a:pt x="9716" y="3636169"/>
                    <a:pt x="9335" y="3246597"/>
                  </a:cubicBezTo>
                  <a:lnTo>
                    <a:pt x="7144" y="716947"/>
                  </a:lnTo>
                  <a:cubicBezTo>
                    <a:pt x="6763" y="327375"/>
                    <a:pt x="322326" y="11335"/>
                    <a:pt x="711899" y="10954"/>
                  </a:cubicBezTo>
                  <a:lnTo>
                    <a:pt x="5146263" y="7144"/>
                  </a:lnTo>
                  <a:cubicBezTo>
                    <a:pt x="5355146" y="6954"/>
                    <a:pt x="5553362" y="99346"/>
                    <a:pt x="5687473" y="259461"/>
                  </a:cubicBezTo>
                  <a:lnTo>
                    <a:pt x="6743605" y="1519619"/>
                  </a:lnTo>
                  <a:cubicBezTo>
                    <a:pt x="6962585" y="1780890"/>
                    <a:pt x="6963347" y="2161318"/>
                    <a:pt x="6745510" y="2423542"/>
                  </a:cubicBezTo>
                  <a:lnTo>
                    <a:pt x="5690521" y="3693034"/>
                  </a:lnTo>
                  <a:cubicBezTo>
                    <a:pt x="5556695" y="3854101"/>
                    <a:pt x="5358099" y="3947351"/>
                    <a:pt x="5148644" y="39475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342900" dist="50800" dir="5400000" algn="ctr" rotWithShape="0">
                <a:srgbClr val="000000">
                  <a:alpha val="43137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E6B5FEA-04DC-49CE-9D14-0F88C14F1E4C}"/>
              </a:ext>
            </a:extLst>
          </p:cNvPr>
          <p:cNvSpPr txBox="1"/>
          <p:nvPr/>
        </p:nvSpPr>
        <p:spPr>
          <a:xfrm>
            <a:off x="6728356" y="2551837"/>
            <a:ext cx="5033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rgbClr val="F5F5F5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395008505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person wearing a white shirt&#10;&#10;Description generated with high confidence">
            <a:extLst>
              <a:ext uri="{FF2B5EF4-FFF2-40B4-BE49-F238E27FC236}">
                <a16:creationId xmlns:a16="http://schemas.microsoft.com/office/drawing/2014/main" id="{E6A74902-2882-4E2F-AC95-6A4F115381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>
          <a:xfrm flipH="1">
            <a:off x="6096000" y="1"/>
            <a:ext cx="6096000" cy="6858000"/>
          </a:xfrm>
        </p:spPr>
      </p:pic>
      <p:pic>
        <p:nvPicPr>
          <p:cNvPr id="11" name="Picture Placeholder 15" descr="A person wearing a white shirt&#10;&#10;Description generated with high confidence">
            <a:extLst>
              <a:ext uri="{FF2B5EF4-FFF2-40B4-BE49-F238E27FC236}">
                <a16:creationId xmlns:a16="http://schemas.microsoft.com/office/drawing/2014/main" id="{F97243CC-45D8-4856-9A59-0FC28DF8E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>
          <a:xfrm flipH="1">
            <a:off x="6096000" y="-1"/>
            <a:ext cx="6096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6FBBDF-F823-4127-AE7F-CB1942D835CC}"/>
              </a:ext>
            </a:extLst>
          </p:cNvPr>
          <p:cNvSpPr/>
          <p:nvPr/>
        </p:nvSpPr>
        <p:spPr>
          <a:xfrm>
            <a:off x="0" y="3467100"/>
            <a:ext cx="8839200" cy="2228850"/>
          </a:xfrm>
          <a:prstGeom prst="rect">
            <a:avLst/>
          </a:prstGeom>
          <a:gradFill>
            <a:gsLst>
              <a:gs pos="83000">
                <a:srgbClr val="123873">
                  <a:alpha val="78000"/>
                </a:srgbClr>
              </a:gs>
              <a:gs pos="0">
                <a:srgbClr val="04B6CC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C62683-D1AC-4FE4-BD55-24A5AAEA02DA}"/>
              </a:ext>
            </a:extLst>
          </p:cNvPr>
          <p:cNvSpPr/>
          <p:nvPr/>
        </p:nvSpPr>
        <p:spPr>
          <a:xfrm>
            <a:off x="8420100" y="4143375"/>
            <a:ext cx="838200" cy="838200"/>
          </a:xfrm>
          <a:prstGeom prst="ellipse">
            <a:avLst/>
          </a:prstGeom>
          <a:solidFill>
            <a:schemeClr val="bg1"/>
          </a:solidFill>
          <a:ln w="101600">
            <a:noFill/>
          </a:ln>
          <a:effectLst>
            <a:outerShdw blurRad="304800" dist="38100" dir="10800000" sx="106000" sy="106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Medical">
            <a:extLst>
              <a:ext uri="{FF2B5EF4-FFF2-40B4-BE49-F238E27FC236}">
                <a16:creationId xmlns:a16="http://schemas.microsoft.com/office/drawing/2014/main" id="{B8E83718-0D12-49DA-B31F-C0D1A2BE8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9938" y="4203213"/>
            <a:ext cx="718524" cy="718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B498B-AC59-4AA7-9C8A-EBEA02BBD78F}"/>
              </a:ext>
            </a:extLst>
          </p:cNvPr>
          <p:cNvSpPr txBox="1"/>
          <p:nvPr/>
        </p:nvSpPr>
        <p:spPr>
          <a:xfrm>
            <a:off x="148312" y="3974495"/>
            <a:ext cx="6002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Dari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hasil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pengujian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berdasarkan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Black Box,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diperoleh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hasil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100%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fungsionalitas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berjalan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sesuai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dengan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daftar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kebutuhan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sistem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. Pada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pengujian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akurasi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didapatkan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nilai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akurasi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yang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sangat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baik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yaitu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sebesar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100%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dari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10 data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sampel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yang </a:t>
            </a:r>
            <a:r>
              <a:rPr lang="en-US" altLang="ko-KR" sz="16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ada</a:t>
            </a:r>
            <a:r>
              <a:rPr lang="en-US" altLang="ko-KR" sz="16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2A5A50-D945-4466-BBC8-5D7D4EE8A0D7}"/>
              </a:ext>
            </a:extLst>
          </p:cNvPr>
          <p:cNvSpPr txBox="1"/>
          <p:nvPr/>
        </p:nvSpPr>
        <p:spPr>
          <a:xfrm>
            <a:off x="6150462" y="4073693"/>
            <a:ext cx="2993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100%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45AF6-7DFE-4BE6-93B1-DD6097AA4F26}"/>
              </a:ext>
            </a:extLst>
          </p:cNvPr>
          <p:cNvSpPr txBox="1"/>
          <p:nvPr/>
        </p:nvSpPr>
        <p:spPr>
          <a:xfrm>
            <a:off x="237832" y="579388"/>
            <a:ext cx="5033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60BED4"/>
                </a:solidFill>
                <a:latin typeface="Montserrat Bold" panose="00000800000000000000" pitchFamily="2" charset="0"/>
                <a:ea typeface="Roboto Black" panose="02000000000000000000" pitchFamily="2" charset="0"/>
              </a:rPr>
              <a:t>Hasil </a:t>
            </a:r>
            <a:r>
              <a:rPr lang="en-US" sz="4400" b="1" dirty="0" err="1">
                <a:solidFill>
                  <a:srgbClr val="60BED4"/>
                </a:solidFill>
                <a:latin typeface="Montserrat Bold" panose="00000800000000000000" pitchFamily="2" charset="0"/>
                <a:ea typeface="Roboto Black" panose="02000000000000000000" pitchFamily="2" charset="0"/>
              </a:rPr>
              <a:t>Penelitian</a:t>
            </a:r>
            <a:endParaRPr lang="en-US" sz="4400" b="1" dirty="0">
              <a:solidFill>
                <a:srgbClr val="60BED4"/>
              </a:solidFill>
              <a:latin typeface="Montserrat Bold" panose="000008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23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5941922" y="180149"/>
            <a:ext cx="619167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Analisa</a:t>
            </a:r>
            <a:endParaRPr lang="ko-KR" altLang="en-US" sz="4400" b="1" dirty="0">
              <a:solidFill>
                <a:schemeClr val="bg1"/>
              </a:solidFill>
              <a:latin typeface="Montserrat" panose="00000500000000000000" pitchFamily="2" charset="0"/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73E9ACB-F073-4197-AB12-AD9B1EB817F8}"/>
              </a:ext>
            </a:extLst>
          </p:cNvPr>
          <p:cNvSpPr/>
          <p:nvPr/>
        </p:nvSpPr>
        <p:spPr>
          <a:xfrm>
            <a:off x="5221842" y="2862479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3DA7D3-140A-4CDE-BB94-23E48C56AED5}"/>
              </a:ext>
            </a:extLst>
          </p:cNvPr>
          <p:cNvSpPr/>
          <p:nvPr/>
        </p:nvSpPr>
        <p:spPr>
          <a:xfrm>
            <a:off x="5221842" y="1220559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7F49D-17B9-4CEA-83F7-7E9708857706}"/>
              </a:ext>
            </a:extLst>
          </p:cNvPr>
          <p:cNvSpPr txBox="1"/>
          <p:nvPr/>
        </p:nvSpPr>
        <p:spPr>
          <a:xfrm>
            <a:off x="5346732" y="1380544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rgbClr val="60BED4"/>
                </a:solidFill>
                <a:latin typeface="Montserrat Bold" panose="00000800000000000000" pitchFamily="2" charset="0"/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rgbClr val="60BED4"/>
              </a:solidFill>
              <a:latin typeface="Montserrat Bold" panose="00000800000000000000" pitchFamily="2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13545-27A9-41E6-8157-470653ACD88E}"/>
              </a:ext>
            </a:extLst>
          </p:cNvPr>
          <p:cNvSpPr txBox="1"/>
          <p:nvPr/>
        </p:nvSpPr>
        <p:spPr>
          <a:xfrm>
            <a:off x="5272644" y="3022465"/>
            <a:ext cx="595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rgbClr val="60BED4"/>
                </a:solidFill>
                <a:latin typeface="Montserrat Bold" panose="00000800000000000000" pitchFamily="2" charset="0"/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rgbClr val="60BED4"/>
              </a:solidFill>
              <a:latin typeface="Montserrat Bold" panose="00000800000000000000" pitchFamily="2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10C3D-F268-4B7A-A064-4F5531ED93AB}"/>
              </a:ext>
            </a:extLst>
          </p:cNvPr>
          <p:cNvSpPr txBox="1"/>
          <p:nvPr/>
        </p:nvSpPr>
        <p:spPr>
          <a:xfrm>
            <a:off x="6013930" y="1109576"/>
            <a:ext cx="5432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Berdasarkan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seluruh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pengujian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blackbox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di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atas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dapat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disimpulkan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yaitu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hasil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uji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fungsional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sistem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pakar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untuk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mendiagnosis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penyakit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kulit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wajah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adalah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100%. Dari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hasil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pengujian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black box juga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dinyatakan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bahwa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aplikasi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sistem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pakar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penyakit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kulit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wajah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dapat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berjalan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tanpa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ada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kendala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atau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tidak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terjadi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bug.</a:t>
            </a:r>
            <a:endParaRPr lang="id-ID" sz="15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534F2-02C1-4DD3-94A4-5BA6C4BE1D03}"/>
              </a:ext>
            </a:extLst>
          </p:cNvPr>
          <p:cNvSpPr txBox="1"/>
          <p:nvPr/>
        </p:nvSpPr>
        <p:spPr>
          <a:xfrm>
            <a:off x="5992724" y="3022465"/>
            <a:ext cx="54320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800"/>
              </a:spcAft>
              <a:buSzPts val="1000"/>
            </a:pPr>
            <a:r>
              <a:rPr lang="id-ID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Hasil akurasi penyakit kulit wajah adalah 1. Artinya diagnosa sistem sama dengan diagnosa pakar dan tunduk pada perhitungan manual. Sebaliknya nilai eksak 0 berarti keluaran sistem tidak sama dengan keluaran pakar.Berdasarkan tabel 4.27. telah dilakukan pengujian akurasi dengan 10 sampel data diagnosa penyakit kulit wajah dan menghasilkan nilai akurasi sesuai perhitungan berikut.</a:t>
            </a:r>
            <a:endParaRPr lang="en-US" sz="16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40353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7" descr="A picture containing indoor, microscope, table, wall&#10;&#10;Description generated with very high confidence">
            <a:extLst>
              <a:ext uri="{FF2B5EF4-FFF2-40B4-BE49-F238E27FC236}">
                <a16:creationId xmlns:a16="http://schemas.microsoft.com/office/drawing/2014/main" id="{B9D27C6C-D9B7-4D88-85B7-CF659ECA8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>
            <a:fillRect/>
          </a:stretch>
        </p:blipFill>
        <p:spPr>
          <a:xfrm>
            <a:off x="64990" y="1039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Placeholder 17" descr="A picture containing indoor, microscope, table, wall&#10;&#10;Description generated with very high confidence">
            <a:extLst>
              <a:ext uri="{FF2B5EF4-FFF2-40B4-BE49-F238E27FC236}">
                <a16:creationId xmlns:a16="http://schemas.microsoft.com/office/drawing/2014/main" id="{27547483-3E4D-476E-9FA3-0A2EDE6FF8C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Picture Placeholder 5" descr="A person holding a tennis racket&#10;&#10;Description generated with high confidence">
            <a:extLst>
              <a:ext uri="{FF2B5EF4-FFF2-40B4-BE49-F238E27FC236}">
                <a16:creationId xmlns:a16="http://schemas.microsoft.com/office/drawing/2014/main" id="{EE0A5EC1-10B9-4EF4-931E-28D4E3D2BA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0"/>
          <a:stretch/>
        </p:blipFill>
        <p:spPr>
          <a:xfrm flipH="1">
            <a:off x="0" y="0"/>
            <a:ext cx="6096000" cy="6858000"/>
          </a:xfr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9ED749-F679-4622-BDEF-3AC11456AE20}"/>
              </a:ext>
            </a:extLst>
          </p:cNvPr>
          <p:cNvSpPr/>
          <p:nvPr/>
        </p:nvSpPr>
        <p:spPr>
          <a:xfrm>
            <a:off x="4360244" y="320544"/>
            <a:ext cx="6853188" cy="6397890"/>
          </a:xfrm>
          <a:custGeom>
            <a:avLst/>
            <a:gdLst>
              <a:gd name="connsiteX0" fmla="*/ 3374231 w 3905250"/>
              <a:gd name="connsiteY0" fmla="*/ 5203318 h 5210175"/>
              <a:gd name="connsiteX1" fmla="*/ 533019 w 3905250"/>
              <a:gd name="connsiteY1" fmla="*/ 5203318 h 5210175"/>
              <a:gd name="connsiteX2" fmla="*/ 7144 w 3905250"/>
              <a:gd name="connsiteY2" fmla="*/ 4677442 h 5210175"/>
              <a:gd name="connsiteX3" fmla="*/ 7144 w 3905250"/>
              <a:gd name="connsiteY3" fmla="*/ 533019 h 5210175"/>
              <a:gd name="connsiteX4" fmla="*/ 533019 w 3905250"/>
              <a:gd name="connsiteY4" fmla="*/ 7144 h 5210175"/>
              <a:gd name="connsiteX5" fmla="*/ 3374231 w 3905250"/>
              <a:gd name="connsiteY5" fmla="*/ 7144 h 5210175"/>
              <a:gd name="connsiteX6" fmla="*/ 3900107 w 3905250"/>
              <a:gd name="connsiteY6" fmla="*/ 533019 h 5210175"/>
              <a:gd name="connsiteX7" fmla="*/ 3900107 w 3905250"/>
              <a:gd name="connsiteY7" fmla="*/ 4677347 h 5210175"/>
              <a:gd name="connsiteX8" fmla="*/ 3374231 w 3905250"/>
              <a:gd name="connsiteY8" fmla="*/ 5203318 h 52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5250" h="5210175">
                <a:moveTo>
                  <a:pt x="3374231" y="5203318"/>
                </a:moveTo>
                <a:lnTo>
                  <a:pt x="533019" y="5203318"/>
                </a:lnTo>
                <a:cubicBezTo>
                  <a:pt x="242602" y="5203318"/>
                  <a:pt x="7144" y="4967859"/>
                  <a:pt x="7144" y="4677442"/>
                </a:cubicBezTo>
                <a:lnTo>
                  <a:pt x="7144" y="533019"/>
                </a:lnTo>
                <a:cubicBezTo>
                  <a:pt x="7144" y="242602"/>
                  <a:pt x="242602" y="7144"/>
                  <a:pt x="533019" y="7144"/>
                </a:cubicBezTo>
                <a:lnTo>
                  <a:pt x="3374231" y="7144"/>
                </a:lnTo>
                <a:cubicBezTo>
                  <a:pt x="3664649" y="7144"/>
                  <a:pt x="3900107" y="242602"/>
                  <a:pt x="3900107" y="533019"/>
                </a:cubicBezTo>
                <a:lnTo>
                  <a:pt x="3900107" y="4677347"/>
                </a:lnTo>
                <a:cubicBezTo>
                  <a:pt x="3900107" y="4967859"/>
                  <a:pt x="3664649" y="5203318"/>
                  <a:pt x="3374231" y="5203318"/>
                </a:cubicBezTo>
                <a:close/>
              </a:path>
            </a:pathLst>
          </a:custGeom>
          <a:gradFill>
            <a:gsLst>
              <a:gs pos="83000">
                <a:srgbClr val="123873">
                  <a:alpha val="77000"/>
                </a:srgbClr>
              </a:gs>
              <a:gs pos="0">
                <a:srgbClr val="04B6CC">
                  <a:alpha val="47000"/>
                </a:srgbClr>
              </a:gs>
            </a:gsLst>
            <a:lin ang="12600000" scaled="0"/>
          </a:gradFill>
          <a:ln w="952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Picture Placeholder 5" descr="A person holding a tennis racket&#10;&#10;Description generated with high confidence">
            <a:extLst>
              <a:ext uri="{FF2B5EF4-FFF2-40B4-BE49-F238E27FC236}">
                <a16:creationId xmlns:a16="http://schemas.microsoft.com/office/drawing/2014/main" id="{8FC72288-9A79-4BC8-BA28-778BA1621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0"/>
          <a:stretch/>
        </p:blipFill>
        <p:spPr>
          <a:xfrm flipH="1">
            <a:off x="64990" y="20780"/>
            <a:ext cx="6096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67FAE1E-B69A-49DB-8CB2-115BBA5C54BB}"/>
              </a:ext>
            </a:extLst>
          </p:cNvPr>
          <p:cNvSpPr txBox="1"/>
          <p:nvPr/>
        </p:nvSpPr>
        <p:spPr>
          <a:xfrm>
            <a:off x="1130471" y="5709034"/>
            <a:ext cx="390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Analisa</a:t>
            </a:r>
            <a:endParaRPr lang="en-US" sz="4400" b="1" dirty="0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1ECFC-68E1-4536-8118-9918E7135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638" y="1971675"/>
            <a:ext cx="5486400" cy="2914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5675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val 90"/>
          <p:cNvSpPr/>
          <p:nvPr/>
        </p:nvSpPr>
        <p:spPr>
          <a:xfrm>
            <a:off x="5882984" y="2364432"/>
            <a:ext cx="566802" cy="5668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6657618" y="4000000"/>
            <a:ext cx="5098164" cy="1543998"/>
            <a:chOff x="6516215" y="1781402"/>
            <a:chExt cx="3376305" cy="1543998"/>
          </a:xfrm>
        </p:grpSpPr>
        <p:sp>
          <p:nvSpPr>
            <p:cNvPr id="93" name="TextBox 92"/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516215" y="2001961"/>
              <a:ext cx="337630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i="1" dirty="0"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User Interface</a:t>
              </a:r>
              <a:r>
                <a:rPr lang="id-ID" sz="1600" dirty="0"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 yang ada pada aplikasi ini masih sederhana. Oleh karena masih perlu dilakukan penyempurnaan </a:t>
              </a:r>
              <a:r>
                <a:rPr lang="id-ID" sz="1600" i="1" dirty="0"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User Interface</a:t>
              </a:r>
              <a:r>
                <a:rPr lang="id-ID" sz="1600" dirty="0"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 antar muka agar lebih menarik dan memudahkan pengguna atau masyarakat luas.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9EB8463-7904-473B-9CC2-7FF2C146FD17}"/>
              </a:ext>
            </a:extLst>
          </p:cNvPr>
          <p:cNvSpPr txBox="1"/>
          <p:nvPr/>
        </p:nvSpPr>
        <p:spPr>
          <a:xfrm>
            <a:off x="5688619" y="838116"/>
            <a:ext cx="5602233" cy="67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Saran </a:t>
            </a:r>
          </a:p>
        </p:txBody>
      </p:sp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90C49AB7-E5AE-4709-A60C-48C479B32B15}"/>
              </a:ext>
            </a:extLst>
          </p:cNvPr>
          <p:cNvSpPr/>
          <p:nvPr/>
        </p:nvSpPr>
        <p:spPr>
          <a:xfrm>
            <a:off x="5992747" y="5845101"/>
            <a:ext cx="347277" cy="29268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Rounded Rectangle 40">
            <a:extLst>
              <a:ext uri="{FF2B5EF4-FFF2-40B4-BE49-F238E27FC236}">
                <a16:creationId xmlns:a16="http://schemas.microsoft.com/office/drawing/2014/main" id="{638E78DB-3884-4B38-9319-69CF7165586C}"/>
              </a:ext>
            </a:extLst>
          </p:cNvPr>
          <p:cNvSpPr/>
          <p:nvPr/>
        </p:nvSpPr>
        <p:spPr>
          <a:xfrm rot="2942052">
            <a:off x="5924151" y="5375334"/>
            <a:ext cx="322807" cy="343418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Rounded Rectangle 17">
            <a:extLst>
              <a:ext uri="{FF2B5EF4-FFF2-40B4-BE49-F238E27FC236}">
                <a16:creationId xmlns:a16="http://schemas.microsoft.com/office/drawing/2014/main" id="{BE706621-8173-4DC6-B406-79CAACF93DA8}"/>
              </a:ext>
            </a:extLst>
          </p:cNvPr>
          <p:cNvSpPr>
            <a:spLocks noChangeAspect="1"/>
          </p:cNvSpPr>
          <p:nvPr/>
        </p:nvSpPr>
        <p:spPr>
          <a:xfrm>
            <a:off x="6050203" y="2462756"/>
            <a:ext cx="232363" cy="369706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02F369D-049D-4A22-8CAA-CACF016B12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" t="21430" r="-1002" b="8456"/>
          <a:stretch/>
        </p:blipFill>
        <p:spPr>
          <a:xfrm>
            <a:off x="2243124" y="1068850"/>
            <a:ext cx="2375188" cy="3703149"/>
          </a:xfr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73F0F1BF-7E8D-4B1D-9388-1E4E7C2EF114}"/>
              </a:ext>
            </a:extLst>
          </p:cNvPr>
          <p:cNvSpPr/>
          <p:nvPr/>
        </p:nvSpPr>
        <p:spPr>
          <a:xfrm>
            <a:off x="5896631" y="4306626"/>
            <a:ext cx="566802" cy="5668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0F2443-F885-4B24-98A7-0F700CCEA8AB}"/>
              </a:ext>
            </a:extLst>
          </p:cNvPr>
          <p:cNvGrpSpPr/>
          <p:nvPr/>
        </p:nvGrpSpPr>
        <p:grpSpPr>
          <a:xfrm>
            <a:off x="6657618" y="2300825"/>
            <a:ext cx="5098164" cy="1543998"/>
            <a:chOff x="6516215" y="1781402"/>
            <a:chExt cx="3376305" cy="154399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DC77AE-8623-4354-A8BF-A2187E21EED0}"/>
                </a:ext>
              </a:extLst>
            </p:cNvPr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B27DD7-E2D0-418C-A93B-29BDE1106E12}"/>
                </a:ext>
              </a:extLst>
            </p:cNvPr>
            <p:cNvSpPr txBox="1"/>
            <p:nvPr/>
          </p:nvSpPr>
          <p:spPr>
            <a:xfrm>
              <a:off x="6516215" y="2001961"/>
              <a:ext cx="337630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dirty="0"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Aplikasi ini dapat dikembangkan dengan menggunakan metode  yang berbeda atau dengan mengkombinasikan metode </a:t>
              </a:r>
              <a:r>
                <a:rPr lang="id-ID" sz="1600" i="1" dirty="0"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Forward Chaining</a:t>
              </a:r>
              <a:r>
                <a:rPr lang="id-ID" sz="1600" dirty="0"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 ataupun </a:t>
              </a:r>
              <a:r>
                <a:rPr lang="id-ID" sz="1600" i="1" dirty="0"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Certainly Factor</a:t>
              </a:r>
              <a:r>
                <a:rPr lang="id-ID" sz="1600" dirty="0"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 dengan metode lain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</p:grpSp>
      <p:sp>
        <p:nvSpPr>
          <p:cNvPr id="45" name="Rounded Rectangle 17">
            <a:extLst>
              <a:ext uri="{FF2B5EF4-FFF2-40B4-BE49-F238E27FC236}">
                <a16:creationId xmlns:a16="http://schemas.microsoft.com/office/drawing/2014/main" id="{F1B5B35A-8C2E-48FB-ABD6-1EF371834D0E}"/>
              </a:ext>
            </a:extLst>
          </p:cNvPr>
          <p:cNvSpPr>
            <a:spLocks noChangeAspect="1"/>
          </p:cNvSpPr>
          <p:nvPr/>
        </p:nvSpPr>
        <p:spPr>
          <a:xfrm>
            <a:off x="6063850" y="4404950"/>
            <a:ext cx="232363" cy="369706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033487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B9EB8463-7904-473B-9CC2-7FF2C146FD17}"/>
              </a:ext>
            </a:extLst>
          </p:cNvPr>
          <p:cNvSpPr txBox="1"/>
          <p:nvPr/>
        </p:nvSpPr>
        <p:spPr>
          <a:xfrm>
            <a:off x="5725795" y="765842"/>
            <a:ext cx="5602233" cy="77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Saran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6DAA2ED-F4F7-4D8D-8A88-86ED6F2F6C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2" t="2987" r="851" b="23901"/>
          <a:stretch/>
        </p:blipFill>
        <p:spPr>
          <a:xfrm>
            <a:off x="2219265" y="1047756"/>
            <a:ext cx="2375188" cy="3703149"/>
          </a:xfr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6FC9EA4C-C321-485D-932E-259E5A64A6BC}"/>
              </a:ext>
            </a:extLst>
          </p:cNvPr>
          <p:cNvSpPr/>
          <p:nvPr/>
        </p:nvSpPr>
        <p:spPr>
          <a:xfrm>
            <a:off x="5882984" y="2364432"/>
            <a:ext cx="566802" cy="5668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834D8D-8F56-40B3-9137-66BE3DBAEF6D}"/>
              </a:ext>
            </a:extLst>
          </p:cNvPr>
          <p:cNvGrpSpPr/>
          <p:nvPr/>
        </p:nvGrpSpPr>
        <p:grpSpPr>
          <a:xfrm>
            <a:off x="6657618" y="4000000"/>
            <a:ext cx="5098164" cy="1297777"/>
            <a:chOff x="6516215" y="1781402"/>
            <a:chExt cx="3376305" cy="12977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2A6129-78BF-4C42-A275-1CFE9C7A3BC9}"/>
                </a:ext>
              </a:extLst>
            </p:cNvPr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889BB5-D2CF-4C9D-A13B-97DFA144161D}"/>
                </a:ext>
              </a:extLst>
            </p:cNvPr>
            <p:cNvSpPr txBox="1"/>
            <p:nvPr/>
          </p:nvSpPr>
          <p:spPr>
            <a:xfrm>
              <a:off x="6516215" y="2001961"/>
              <a:ext cx="337630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dirty="0"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Menambahkan cakupan berbagai jenis penyakit kulit wajah  serta gejala yang dialami oleh user atau masyarakat luas menjadi lebih banyak.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</p:grpSp>
      <p:sp>
        <p:nvSpPr>
          <p:cNvPr id="45" name="Rounded Rectangle 17">
            <a:extLst>
              <a:ext uri="{FF2B5EF4-FFF2-40B4-BE49-F238E27FC236}">
                <a16:creationId xmlns:a16="http://schemas.microsoft.com/office/drawing/2014/main" id="{5C66718F-05BB-46AA-ACC9-E9C0E7903B5A}"/>
              </a:ext>
            </a:extLst>
          </p:cNvPr>
          <p:cNvSpPr>
            <a:spLocks noChangeAspect="1"/>
          </p:cNvSpPr>
          <p:nvPr/>
        </p:nvSpPr>
        <p:spPr>
          <a:xfrm>
            <a:off x="6050203" y="2462756"/>
            <a:ext cx="232363" cy="369706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9860F40-7881-4C85-951D-252CBA1A558A}"/>
              </a:ext>
            </a:extLst>
          </p:cNvPr>
          <p:cNvSpPr/>
          <p:nvPr/>
        </p:nvSpPr>
        <p:spPr>
          <a:xfrm>
            <a:off x="5896631" y="4306626"/>
            <a:ext cx="566802" cy="5668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6181E74-1E9F-42C1-BF9D-44B1577DD33C}"/>
              </a:ext>
            </a:extLst>
          </p:cNvPr>
          <p:cNvGrpSpPr/>
          <p:nvPr/>
        </p:nvGrpSpPr>
        <p:grpSpPr>
          <a:xfrm>
            <a:off x="6657618" y="2300825"/>
            <a:ext cx="5098164" cy="805334"/>
            <a:chOff x="6516215" y="1781402"/>
            <a:chExt cx="3376305" cy="80533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5691D95-5D60-4555-B64D-CE65537DE4CC}"/>
                </a:ext>
              </a:extLst>
            </p:cNvPr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19F5405-350A-40DA-9FA4-2676F918F68B}"/>
                </a:ext>
              </a:extLst>
            </p:cNvPr>
            <p:cNvSpPr txBox="1"/>
            <p:nvPr/>
          </p:nvSpPr>
          <p:spPr>
            <a:xfrm>
              <a:off x="6516215" y="2001961"/>
              <a:ext cx="33763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dirty="0"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Menambahkan informasi rumah sakit atau klinik berserta dokter yang bisa dihubungi.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</p:grpSp>
      <p:sp>
        <p:nvSpPr>
          <p:cNvPr id="50" name="Rounded Rectangle 17">
            <a:extLst>
              <a:ext uri="{FF2B5EF4-FFF2-40B4-BE49-F238E27FC236}">
                <a16:creationId xmlns:a16="http://schemas.microsoft.com/office/drawing/2014/main" id="{803F09A4-A0CD-4249-BEC2-EA8E39E736E7}"/>
              </a:ext>
            </a:extLst>
          </p:cNvPr>
          <p:cNvSpPr>
            <a:spLocks noChangeAspect="1"/>
          </p:cNvSpPr>
          <p:nvPr/>
        </p:nvSpPr>
        <p:spPr>
          <a:xfrm>
            <a:off x="6063850" y="4404950"/>
            <a:ext cx="232363" cy="369706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538541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indoor, microscope, table, wall&#10;&#10;Description generated with very high confidence">
            <a:extLst>
              <a:ext uri="{FF2B5EF4-FFF2-40B4-BE49-F238E27FC236}">
                <a16:creationId xmlns:a16="http://schemas.microsoft.com/office/drawing/2014/main" id="{0A3F4589-CD2A-4588-9E6F-AA71000986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4" b="8624"/>
          <a:stretch>
            <a:fillRect/>
          </a:stretch>
        </p:blipFill>
        <p:spPr>
          <a:xfrm>
            <a:off x="303439" y="235743"/>
            <a:ext cx="11585122" cy="6386513"/>
          </a:xfrm>
        </p:spPr>
      </p:pic>
      <p:pic>
        <p:nvPicPr>
          <p:cNvPr id="6" name="Picture Placeholder 7" descr="A picture containing indoor, microscope, table, wall&#10;&#10;Description generated with very high confidence">
            <a:extLst>
              <a:ext uri="{FF2B5EF4-FFF2-40B4-BE49-F238E27FC236}">
                <a16:creationId xmlns:a16="http://schemas.microsoft.com/office/drawing/2014/main" id="{6BBBCEAB-1571-4715-9088-4CDAA5783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4" b="8624"/>
          <a:stretch>
            <a:fillRect/>
          </a:stretch>
        </p:blipFill>
        <p:spPr>
          <a:xfrm>
            <a:off x="-248252" y="0"/>
            <a:ext cx="12624699" cy="6959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F117673-20CC-46CF-AF16-7E4C90A258CF}"/>
              </a:ext>
            </a:extLst>
          </p:cNvPr>
          <p:cNvSpPr/>
          <p:nvPr/>
        </p:nvSpPr>
        <p:spPr>
          <a:xfrm>
            <a:off x="3902827" y="1397862"/>
            <a:ext cx="4381500" cy="4057650"/>
          </a:xfrm>
          <a:custGeom>
            <a:avLst/>
            <a:gdLst>
              <a:gd name="connsiteX0" fmla="*/ 3649163 w 4381500"/>
              <a:gd name="connsiteY0" fmla="*/ 1547458 h 4057650"/>
              <a:gd name="connsiteX1" fmla="*/ 4252572 w 4381500"/>
              <a:gd name="connsiteY1" fmla="*/ 2598351 h 4057650"/>
              <a:gd name="connsiteX2" fmla="*/ 3404847 w 4381500"/>
              <a:gd name="connsiteY2" fmla="*/ 4058629 h 4057650"/>
              <a:gd name="connsiteX3" fmla="*/ 2192982 w 4381500"/>
              <a:gd name="connsiteY3" fmla="*/ 4055772 h 4057650"/>
              <a:gd name="connsiteX4" fmla="*/ 981116 w 4381500"/>
              <a:gd name="connsiteY4" fmla="*/ 4052914 h 4057650"/>
              <a:gd name="connsiteX5" fmla="*/ 140344 w 4381500"/>
              <a:gd name="connsiteY5" fmla="*/ 2588636 h 4057650"/>
              <a:gd name="connsiteX6" fmla="*/ 748801 w 4381500"/>
              <a:gd name="connsiteY6" fmla="*/ 1540600 h 4057650"/>
              <a:gd name="connsiteX7" fmla="*/ 1357258 w 4381500"/>
              <a:gd name="connsiteY7" fmla="*/ 492564 h 4057650"/>
              <a:gd name="connsiteX8" fmla="*/ 3045755 w 4381500"/>
              <a:gd name="connsiteY8" fmla="*/ 496565 h 4057650"/>
              <a:gd name="connsiteX9" fmla="*/ 3649163 w 4381500"/>
              <a:gd name="connsiteY9" fmla="*/ 1547458 h 405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1500" h="4057650">
                <a:moveTo>
                  <a:pt x="3649163" y="1547458"/>
                </a:moveTo>
                <a:lnTo>
                  <a:pt x="4252572" y="2598351"/>
                </a:lnTo>
                <a:cubicBezTo>
                  <a:pt x="4626238" y="3249099"/>
                  <a:pt x="4155227" y="4060344"/>
                  <a:pt x="3404847" y="4058629"/>
                </a:cubicBezTo>
                <a:lnTo>
                  <a:pt x="2192982" y="4055772"/>
                </a:lnTo>
                <a:lnTo>
                  <a:pt x="981116" y="4052914"/>
                </a:lnTo>
                <a:cubicBezTo>
                  <a:pt x="230641" y="4051105"/>
                  <a:pt x="-236370" y="3237670"/>
                  <a:pt x="140344" y="2588636"/>
                </a:cubicBezTo>
                <a:lnTo>
                  <a:pt x="748801" y="1540600"/>
                </a:lnTo>
                <a:lnTo>
                  <a:pt x="1357258" y="492564"/>
                </a:lnTo>
                <a:cubicBezTo>
                  <a:pt x="1734067" y="-156469"/>
                  <a:pt x="2672089" y="-154183"/>
                  <a:pt x="3045755" y="496565"/>
                </a:cubicBezTo>
                <a:lnTo>
                  <a:pt x="3649163" y="1547458"/>
                </a:lnTo>
                <a:close/>
              </a:path>
            </a:pathLst>
          </a:custGeom>
          <a:gradFill>
            <a:gsLst>
              <a:gs pos="92000">
                <a:srgbClr val="123873">
                  <a:alpha val="77000"/>
                </a:srgbClr>
              </a:gs>
              <a:gs pos="23000">
                <a:srgbClr val="04B6CC">
                  <a:alpha val="47000"/>
                </a:srgbClr>
              </a:gs>
            </a:gsLst>
            <a:lin ang="8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9C9901-545E-4D19-AB4B-72F8AA8C87FD}"/>
              </a:ext>
            </a:extLst>
          </p:cNvPr>
          <p:cNvSpPr txBox="1"/>
          <p:nvPr/>
        </p:nvSpPr>
        <p:spPr>
          <a:xfrm>
            <a:off x="4058970" y="2886531"/>
            <a:ext cx="40740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Terima</a:t>
            </a:r>
            <a:endParaRPr lang="en-US" sz="6000" b="1" dirty="0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</a:endParaRP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Kasih</a:t>
            </a:r>
          </a:p>
        </p:txBody>
      </p:sp>
    </p:spTree>
    <p:extLst>
      <p:ext uri="{BB962C8B-B14F-4D97-AF65-F5344CB8AC3E}">
        <p14:creationId xmlns:p14="http://schemas.microsoft.com/office/powerpoint/2010/main" val="943798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wearing a hat&#10;&#10;Description generated with very high confidence">
            <a:extLst>
              <a:ext uri="{FF2B5EF4-FFF2-40B4-BE49-F238E27FC236}">
                <a16:creationId xmlns:a16="http://schemas.microsoft.com/office/drawing/2014/main" id="{87585587-02AC-4164-BCAA-6D60B98782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" b="7784"/>
          <a:stretch/>
        </p:blipFill>
        <p:spPr>
          <a:xfrm flipH="1">
            <a:off x="0" y="0"/>
            <a:ext cx="12192000" cy="6858000"/>
          </a:xfrm>
        </p:spPr>
      </p:pic>
      <p:pic>
        <p:nvPicPr>
          <p:cNvPr id="15" name="Picture Placeholder 9" descr="A person wearing a hat&#10;&#10;Description generated with very high confidence">
            <a:extLst>
              <a:ext uri="{FF2B5EF4-FFF2-40B4-BE49-F238E27FC236}">
                <a16:creationId xmlns:a16="http://schemas.microsoft.com/office/drawing/2014/main" id="{DD329698-84DC-480B-8E1A-0EB5E238E2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" b="7784"/>
          <a:stretch/>
        </p:blipFill>
        <p:spPr>
          <a:xfrm flipH="1">
            <a:off x="0" y="0"/>
            <a:ext cx="12199143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52A4CB5-BF9F-4D2C-BAA7-7481E25B32BD}"/>
              </a:ext>
            </a:extLst>
          </p:cNvPr>
          <p:cNvSpPr/>
          <p:nvPr/>
        </p:nvSpPr>
        <p:spPr>
          <a:xfrm>
            <a:off x="-7143" y="1"/>
            <a:ext cx="12199143" cy="6858000"/>
          </a:xfrm>
          <a:custGeom>
            <a:avLst/>
            <a:gdLst>
              <a:gd name="connsiteX0" fmla="*/ 7144 w 12201525"/>
              <a:gd name="connsiteY0" fmla="*/ 7144 h 6867525"/>
              <a:gd name="connsiteX1" fmla="*/ 7144 w 12201525"/>
              <a:gd name="connsiteY1" fmla="*/ 6865144 h 6867525"/>
              <a:gd name="connsiteX2" fmla="*/ 12199144 w 12201525"/>
              <a:gd name="connsiteY2" fmla="*/ 6865144 h 6867525"/>
              <a:gd name="connsiteX3" fmla="*/ 12199144 w 12201525"/>
              <a:gd name="connsiteY3" fmla="*/ 7144 h 6867525"/>
              <a:gd name="connsiteX4" fmla="*/ 7144 w 12201525"/>
              <a:gd name="connsiteY4" fmla="*/ 7144 h 6867525"/>
              <a:gd name="connsiteX5" fmla="*/ 10549510 w 12201525"/>
              <a:gd name="connsiteY5" fmla="*/ 4585049 h 6867525"/>
              <a:gd name="connsiteX6" fmla="*/ 9378982 w 12201525"/>
              <a:gd name="connsiteY6" fmla="*/ 4898708 h 6867525"/>
              <a:gd name="connsiteX7" fmla="*/ 8208455 w 12201525"/>
              <a:gd name="connsiteY7" fmla="*/ 5212366 h 6867525"/>
              <a:gd name="connsiteX8" fmla="*/ 7014496 w 12201525"/>
              <a:gd name="connsiteY8" fmla="*/ 4018407 h 6867525"/>
              <a:gd name="connsiteX9" fmla="*/ 7641812 w 12201525"/>
              <a:gd name="connsiteY9" fmla="*/ 1677353 h 6867525"/>
              <a:gd name="connsiteX10" fmla="*/ 9272778 w 12201525"/>
              <a:gd name="connsiteY10" fmla="*/ 1240346 h 6867525"/>
              <a:gd name="connsiteX11" fmla="*/ 10129647 w 12201525"/>
              <a:gd name="connsiteY11" fmla="*/ 2097215 h 6867525"/>
              <a:gd name="connsiteX12" fmla="*/ 10986515 w 12201525"/>
              <a:gd name="connsiteY12" fmla="*/ 2954179 h 6867525"/>
              <a:gd name="connsiteX13" fmla="*/ 10549510 w 12201525"/>
              <a:gd name="connsiteY13" fmla="*/ 4585049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01525" h="6867525">
                <a:moveTo>
                  <a:pt x="7144" y="7144"/>
                </a:moveTo>
                <a:lnTo>
                  <a:pt x="7144" y="6865144"/>
                </a:lnTo>
                <a:lnTo>
                  <a:pt x="12199144" y="6865144"/>
                </a:lnTo>
                <a:lnTo>
                  <a:pt x="12199144" y="7144"/>
                </a:lnTo>
                <a:lnTo>
                  <a:pt x="7144" y="7144"/>
                </a:lnTo>
                <a:close/>
                <a:moveTo>
                  <a:pt x="10549510" y="4585049"/>
                </a:moveTo>
                <a:lnTo>
                  <a:pt x="9378982" y="4898708"/>
                </a:lnTo>
                <a:lnTo>
                  <a:pt x="8208455" y="5212366"/>
                </a:lnTo>
                <a:cubicBezTo>
                  <a:pt x="7483602" y="5406581"/>
                  <a:pt x="6820281" y="4743260"/>
                  <a:pt x="7014496" y="4018407"/>
                </a:cubicBezTo>
                <a:lnTo>
                  <a:pt x="7641812" y="1677353"/>
                </a:lnTo>
                <a:cubicBezTo>
                  <a:pt x="7836027" y="952500"/>
                  <a:pt x="8742140" y="709708"/>
                  <a:pt x="9272778" y="1240346"/>
                </a:cubicBezTo>
                <a:lnTo>
                  <a:pt x="10129647" y="2097215"/>
                </a:lnTo>
                <a:lnTo>
                  <a:pt x="10986515" y="2954179"/>
                </a:lnTo>
                <a:cubicBezTo>
                  <a:pt x="11517154" y="3484816"/>
                  <a:pt x="11274362" y="4390835"/>
                  <a:pt x="10549510" y="4585049"/>
                </a:cubicBezTo>
                <a:close/>
              </a:path>
            </a:pathLst>
          </a:custGeom>
          <a:gradFill>
            <a:gsLst>
              <a:gs pos="86000">
                <a:srgbClr val="123873">
                  <a:alpha val="82000"/>
                </a:srgbClr>
              </a:gs>
              <a:gs pos="8000">
                <a:srgbClr val="04B6CC">
                  <a:alpha val="67000"/>
                </a:srgbClr>
              </a:gs>
            </a:gsLst>
            <a:lin ang="96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9FBC78-CD04-4B4A-8509-B89A1F4DAD51}"/>
              </a:ext>
            </a:extLst>
          </p:cNvPr>
          <p:cNvSpPr txBox="1"/>
          <p:nvPr/>
        </p:nvSpPr>
        <p:spPr>
          <a:xfrm>
            <a:off x="476267" y="325779"/>
            <a:ext cx="6009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Latar</a:t>
            </a:r>
            <a:r>
              <a:rPr lang="en-US" sz="4000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Belakang</a:t>
            </a:r>
            <a:endParaRPr lang="en-US" sz="4000" dirty="0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ED637E6-F62E-4AF6-829D-27D69F39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1292" y="679722"/>
            <a:ext cx="4701769" cy="4830683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851A4F2-613A-457C-A948-C6D25412B7B1}"/>
              </a:ext>
            </a:extLst>
          </p:cNvPr>
          <p:cNvSpPr/>
          <p:nvPr/>
        </p:nvSpPr>
        <p:spPr>
          <a:xfrm>
            <a:off x="367650" y="2570331"/>
            <a:ext cx="8113975" cy="1797668"/>
          </a:xfrm>
          <a:custGeom>
            <a:avLst/>
            <a:gdLst>
              <a:gd name="connsiteX0" fmla="*/ 3789665 w 8155017"/>
              <a:gd name="connsiteY0" fmla="*/ 1964764 h 1968921"/>
              <a:gd name="connsiteX1" fmla="*/ 3746062 w 8155017"/>
              <a:gd name="connsiteY1" fmla="*/ 1927907 h 1968921"/>
              <a:gd name="connsiteX2" fmla="*/ 3492078 w 8155017"/>
              <a:gd name="connsiteY2" fmla="*/ 436023 h 1968921"/>
              <a:gd name="connsiteX3" fmla="*/ 3270183 w 8155017"/>
              <a:gd name="connsiteY3" fmla="*/ 990318 h 1968921"/>
              <a:gd name="connsiteX4" fmla="*/ 3229101 w 8155017"/>
              <a:gd name="connsiteY4" fmla="*/ 1018115 h 1968921"/>
              <a:gd name="connsiteX5" fmla="*/ 49393 w 8155017"/>
              <a:gd name="connsiteY5" fmla="*/ 1018115 h 1968921"/>
              <a:gd name="connsiteX6" fmla="*/ 5110 w 8155017"/>
              <a:gd name="connsiteY6" fmla="*/ 973831 h 1968921"/>
              <a:gd name="connsiteX7" fmla="*/ 49393 w 8155017"/>
              <a:gd name="connsiteY7" fmla="*/ 929547 h 1968921"/>
              <a:gd name="connsiteX8" fmla="*/ 3199056 w 8155017"/>
              <a:gd name="connsiteY8" fmla="*/ 929547 h 1968921"/>
              <a:gd name="connsiteX9" fmla="*/ 3468233 w 8155017"/>
              <a:gd name="connsiteY9" fmla="*/ 257253 h 1968921"/>
              <a:gd name="connsiteX10" fmla="*/ 3514016 w 8155017"/>
              <a:gd name="connsiteY10" fmla="*/ 229660 h 1968921"/>
              <a:gd name="connsiteX11" fmla="*/ 3552985 w 8155017"/>
              <a:gd name="connsiteY11" fmla="*/ 266246 h 1968921"/>
              <a:gd name="connsiteX12" fmla="*/ 3767455 w 8155017"/>
              <a:gd name="connsiteY12" fmla="*/ 1526083 h 1968921"/>
              <a:gd name="connsiteX13" fmla="*/ 3850572 w 8155017"/>
              <a:gd name="connsiteY13" fmla="*/ 46939 h 1968921"/>
              <a:gd name="connsiteX14" fmla="*/ 3892335 w 8155017"/>
              <a:gd name="connsiteY14" fmla="*/ 5176 h 1968921"/>
              <a:gd name="connsiteX15" fmla="*/ 3938458 w 8155017"/>
              <a:gd name="connsiteY15" fmla="*/ 42102 h 1968921"/>
              <a:gd name="connsiteX16" fmla="*/ 4147546 w 8155017"/>
              <a:gd name="connsiteY16" fmla="*/ 1293355 h 1968921"/>
              <a:gd name="connsiteX17" fmla="*/ 4372575 w 8155017"/>
              <a:gd name="connsiteY17" fmla="*/ 949577 h 1968921"/>
              <a:gd name="connsiteX18" fmla="*/ 4409637 w 8155017"/>
              <a:gd name="connsiteY18" fmla="*/ 929547 h 1968921"/>
              <a:gd name="connsiteX19" fmla="*/ 8107192 w 8155017"/>
              <a:gd name="connsiteY19" fmla="*/ 929547 h 1968921"/>
              <a:gd name="connsiteX20" fmla="*/ 8151475 w 8155017"/>
              <a:gd name="connsiteY20" fmla="*/ 973831 h 1968921"/>
              <a:gd name="connsiteX21" fmla="*/ 8107192 w 8155017"/>
              <a:gd name="connsiteY21" fmla="*/ 1018115 h 1968921"/>
              <a:gd name="connsiteX22" fmla="*/ 4433550 w 8155017"/>
              <a:gd name="connsiteY22" fmla="*/ 1018115 h 1968921"/>
              <a:gd name="connsiteX23" fmla="*/ 4159536 w 8155017"/>
              <a:gd name="connsiteY23" fmla="*/ 1436630 h 1968921"/>
              <a:gd name="connsiteX24" fmla="*/ 4113413 w 8155017"/>
              <a:gd name="connsiteY24" fmla="*/ 1455706 h 1968921"/>
              <a:gd name="connsiteX25" fmla="*/ 4078872 w 8155017"/>
              <a:gd name="connsiteY25" fmla="*/ 1419666 h 1968921"/>
              <a:gd name="connsiteX26" fmla="*/ 3916725 w 8155017"/>
              <a:gd name="connsiteY26" fmla="*/ 449103 h 1968921"/>
              <a:gd name="connsiteX27" fmla="*/ 3833949 w 8155017"/>
              <a:gd name="connsiteY27" fmla="*/ 1922865 h 1968921"/>
              <a:gd name="connsiteX28" fmla="*/ 3792254 w 8155017"/>
              <a:gd name="connsiteY28" fmla="*/ 1964628 h 1968921"/>
              <a:gd name="connsiteX29" fmla="*/ 3789665 w 8155017"/>
              <a:gd name="connsiteY29" fmla="*/ 1964764 h 196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55017" h="1968921">
                <a:moveTo>
                  <a:pt x="3789665" y="1964764"/>
                </a:moveTo>
                <a:cubicBezTo>
                  <a:pt x="3768204" y="1964764"/>
                  <a:pt x="3749673" y="1949299"/>
                  <a:pt x="3746062" y="1927907"/>
                </a:cubicBezTo>
                <a:lnTo>
                  <a:pt x="3492078" y="436023"/>
                </a:lnTo>
                <a:lnTo>
                  <a:pt x="3270183" y="990318"/>
                </a:lnTo>
                <a:cubicBezTo>
                  <a:pt x="3263438" y="1007146"/>
                  <a:pt x="3247155" y="1018115"/>
                  <a:pt x="3229101" y="1018115"/>
                </a:cubicBezTo>
                <a:lnTo>
                  <a:pt x="49393" y="1018115"/>
                </a:lnTo>
                <a:cubicBezTo>
                  <a:pt x="24935" y="1018115"/>
                  <a:pt x="5110" y="998289"/>
                  <a:pt x="5110" y="973831"/>
                </a:cubicBezTo>
                <a:cubicBezTo>
                  <a:pt x="5110" y="949373"/>
                  <a:pt x="24935" y="929547"/>
                  <a:pt x="49393" y="929547"/>
                </a:cubicBezTo>
                <a:lnTo>
                  <a:pt x="3199056" y="929547"/>
                </a:lnTo>
                <a:lnTo>
                  <a:pt x="3468233" y="257253"/>
                </a:lnTo>
                <a:cubicBezTo>
                  <a:pt x="3475591" y="238858"/>
                  <a:pt x="3494327" y="227548"/>
                  <a:pt x="3514016" y="229660"/>
                </a:cubicBezTo>
                <a:cubicBezTo>
                  <a:pt x="3533705" y="231772"/>
                  <a:pt x="3549647" y="246693"/>
                  <a:pt x="3552985" y="266246"/>
                </a:cubicBezTo>
                <a:lnTo>
                  <a:pt x="3767455" y="1526083"/>
                </a:lnTo>
                <a:lnTo>
                  <a:pt x="3850572" y="46939"/>
                </a:lnTo>
                <a:cubicBezTo>
                  <a:pt x="3851866" y="24388"/>
                  <a:pt x="3869853" y="6471"/>
                  <a:pt x="3892335" y="5176"/>
                </a:cubicBezTo>
                <a:cubicBezTo>
                  <a:pt x="3914749" y="3950"/>
                  <a:pt x="3934711" y="19824"/>
                  <a:pt x="3938458" y="42102"/>
                </a:cubicBezTo>
                <a:lnTo>
                  <a:pt x="4147546" y="1293355"/>
                </a:lnTo>
                <a:lnTo>
                  <a:pt x="4372575" y="949577"/>
                </a:lnTo>
                <a:cubicBezTo>
                  <a:pt x="4380751" y="937110"/>
                  <a:pt x="4394717" y="929547"/>
                  <a:pt x="4409637" y="929547"/>
                </a:cubicBezTo>
                <a:lnTo>
                  <a:pt x="8107192" y="929547"/>
                </a:lnTo>
                <a:cubicBezTo>
                  <a:pt x="8131650" y="929547"/>
                  <a:pt x="8151475" y="949373"/>
                  <a:pt x="8151475" y="973831"/>
                </a:cubicBezTo>
                <a:cubicBezTo>
                  <a:pt x="8151475" y="998289"/>
                  <a:pt x="8131650" y="1018115"/>
                  <a:pt x="8107192" y="1018115"/>
                </a:cubicBezTo>
                <a:lnTo>
                  <a:pt x="4433550" y="1018115"/>
                </a:lnTo>
                <a:lnTo>
                  <a:pt x="4159536" y="1436630"/>
                </a:lnTo>
                <a:cubicBezTo>
                  <a:pt x="4149521" y="1451891"/>
                  <a:pt x="4131263" y="1459453"/>
                  <a:pt x="4113413" y="1455706"/>
                </a:cubicBezTo>
                <a:cubicBezTo>
                  <a:pt x="4095563" y="1451959"/>
                  <a:pt x="4081869" y="1437652"/>
                  <a:pt x="4078872" y="1419666"/>
                </a:cubicBezTo>
                <a:lnTo>
                  <a:pt x="3916725" y="449103"/>
                </a:lnTo>
                <a:lnTo>
                  <a:pt x="3833949" y="1922865"/>
                </a:lnTo>
                <a:cubicBezTo>
                  <a:pt x="3832654" y="1945348"/>
                  <a:pt x="3814736" y="1963334"/>
                  <a:pt x="3792254" y="1964628"/>
                </a:cubicBezTo>
                <a:cubicBezTo>
                  <a:pt x="3791300" y="1964764"/>
                  <a:pt x="3790482" y="1964764"/>
                  <a:pt x="3789665" y="196476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431495-AF11-47F7-BBC7-52FB1343086C}"/>
              </a:ext>
            </a:extLst>
          </p:cNvPr>
          <p:cNvSpPr txBox="1"/>
          <p:nvPr/>
        </p:nvSpPr>
        <p:spPr>
          <a:xfrm>
            <a:off x="877731" y="4666632"/>
            <a:ext cx="5755761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Diperlukannya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sebuah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sistem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dapat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menggantikan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seorang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ahli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dibidang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kesehatan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kulit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untuk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proses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mendiagnosa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penyakit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kulit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pada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wajah</a:t>
            </a:r>
            <a:endParaRPr lang="en-US" sz="1600" dirty="0">
              <a:solidFill>
                <a:schemeClr val="bg1"/>
              </a:solidFill>
              <a:latin typeface="Montserrat" panose="00000500000000000000" pitchFamily="2" charset="0"/>
              <a:ea typeface="Calibri" panose="020F0502020204030204" pitchFamily="34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  <a:p>
            <a:pPr algn="r"/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1803D3-246F-4C31-89BE-80F51D0A4236}"/>
              </a:ext>
            </a:extLst>
          </p:cNvPr>
          <p:cNvGrpSpPr/>
          <p:nvPr/>
        </p:nvGrpSpPr>
        <p:grpSpPr>
          <a:xfrm>
            <a:off x="825286" y="1443030"/>
            <a:ext cx="4893398" cy="1015663"/>
            <a:chOff x="6751979" y="1666120"/>
            <a:chExt cx="4893398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3F38A0-9A34-4ED2-B42F-ACF4EAF0B512}"/>
                </a:ext>
              </a:extLst>
            </p:cNvPr>
            <p:cNvSpPr txBox="1"/>
            <p:nvPr/>
          </p:nvSpPr>
          <p:spPr>
            <a:xfrm>
              <a:off x="6770451" y="2090617"/>
              <a:ext cx="4874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EE3C21-2C4B-420B-8BED-6ECB93E5C5CA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b="1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Masyarakat</a:t>
              </a:r>
              <a:r>
                <a:rPr lang="en-US" sz="150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penderita</a:t>
              </a:r>
              <a:r>
                <a:rPr lang="en-US" sz="150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penyakit</a:t>
              </a:r>
              <a:r>
                <a:rPr lang="en-US" sz="150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kulit</a:t>
              </a:r>
              <a:r>
                <a:rPr lang="en-US" sz="150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wajah</a:t>
              </a:r>
              <a:r>
                <a:rPr lang="en-US" sz="150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membutuhkan</a:t>
              </a:r>
              <a:r>
                <a:rPr lang="en-US" sz="150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1500" b="1" dirty="0" err="1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solusi</a:t>
              </a:r>
              <a:r>
                <a:rPr lang="en-US" sz="1500" b="1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1500" b="1" dirty="0" err="1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alternatif</a:t>
              </a:r>
              <a:r>
                <a:rPr lang="en-US" sz="1500" b="1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untuk</a:t>
              </a:r>
              <a:r>
                <a:rPr lang="en-US" sz="150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id-ID" sz="1500" b="1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mendiagnosis penyakit </a:t>
              </a:r>
              <a:r>
                <a:rPr lang="en-US" sz="1500" dirty="0" err="1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nya</a:t>
              </a:r>
              <a:r>
                <a:rPr lang="en-US" sz="150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id-ID" sz="150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secara </a:t>
              </a:r>
              <a:r>
                <a:rPr lang="id-ID" sz="1500" b="1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efektif</a:t>
              </a:r>
              <a:r>
                <a:rPr lang="id-ID" sz="150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 dan </a:t>
              </a:r>
              <a:r>
                <a:rPr lang="id-ID" sz="1500" b="1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akurat</a:t>
              </a:r>
              <a:r>
                <a:rPr lang="id-ID" sz="150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Calibri" panose="020F0502020204030204" pitchFamily="34" charset="0"/>
                </a:rPr>
                <a:t>. </a:t>
              </a:r>
              <a:endParaRPr lang="ko-KR" altLang="en-US" sz="1500" b="1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70344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7" descr="A person wearing a blue shirt&#10;&#10;Description generated with very high confidence">
            <a:extLst>
              <a:ext uri="{FF2B5EF4-FFF2-40B4-BE49-F238E27FC236}">
                <a16:creationId xmlns:a16="http://schemas.microsoft.com/office/drawing/2014/main" id="{F50B8E83-7364-43DC-829D-11EA59F7E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Placeholder 7" descr="A person wearing a blue shirt&#10;&#10;Description generated with very high confidence">
            <a:extLst>
              <a:ext uri="{FF2B5EF4-FFF2-40B4-BE49-F238E27FC236}">
                <a16:creationId xmlns:a16="http://schemas.microsoft.com/office/drawing/2014/main" id="{919D3088-235E-4185-99FD-8B199FC5BF8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6C3713-0928-44B0-B518-5878FCCA2962}"/>
              </a:ext>
            </a:extLst>
          </p:cNvPr>
          <p:cNvSpPr txBox="1"/>
          <p:nvPr/>
        </p:nvSpPr>
        <p:spPr>
          <a:xfrm>
            <a:off x="479132" y="362447"/>
            <a:ext cx="5033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Montserrat Medium" panose="00000600000000000000" pitchFamily="2" charset="0"/>
                <a:ea typeface="Roboto Black" panose="02000000000000000000" pitchFamily="2" charset="0"/>
              </a:rPr>
              <a:t>Identifikasi</a:t>
            </a:r>
            <a:endParaRPr lang="en-US" sz="4400" dirty="0">
              <a:solidFill>
                <a:schemeClr val="bg1"/>
              </a:solidFill>
              <a:latin typeface="Montserrat Medium" panose="00000600000000000000" pitchFamily="2" charset="0"/>
              <a:ea typeface="Roboto Black" panose="02000000000000000000" pitchFamily="2" charset="0"/>
            </a:endParaRPr>
          </a:p>
          <a:p>
            <a:r>
              <a:rPr lang="en-US" sz="4400" dirty="0" err="1">
                <a:solidFill>
                  <a:schemeClr val="bg1"/>
                </a:solidFill>
                <a:latin typeface="Montserrat Medium" panose="00000600000000000000" pitchFamily="2" charset="0"/>
                <a:ea typeface="Roboto Black" panose="02000000000000000000" pitchFamily="2" charset="0"/>
              </a:rPr>
              <a:t>Masalah</a:t>
            </a:r>
            <a:endParaRPr lang="en-US" sz="4400" dirty="0">
              <a:solidFill>
                <a:schemeClr val="bg1"/>
              </a:solidFill>
              <a:latin typeface="Montserrat Medium" panose="000006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29D50-F122-4BA5-97A4-7328AEA77EF0}"/>
              </a:ext>
            </a:extLst>
          </p:cNvPr>
          <p:cNvSpPr txBox="1"/>
          <p:nvPr/>
        </p:nvSpPr>
        <p:spPr>
          <a:xfrm>
            <a:off x="417364" y="2443230"/>
            <a:ext cx="4234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B</a:t>
            </a:r>
            <a:r>
              <a:rPr lang="id-ID" sz="16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iaya konsultasi </a:t>
            </a:r>
            <a:r>
              <a:rPr lang="id-ID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dengan dok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</a:t>
            </a:r>
            <a:r>
              <a:rPr lang="id-ID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er spesialis kulit </a:t>
            </a:r>
            <a:r>
              <a:rPr lang="id-ID" sz="16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cukup mahal</a:t>
            </a:r>
            <a:endParaRPr lang="en-US" sz="1600" b="1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Ada K</a:t>
            </a:r>
            <a:r>
              <a:rPr lang="id-ID" sz="16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eterbatasan</a:t>
            </a:r>
            <a:r>
              <a:rPr lang="id-ID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jam</a:t>
            </a:r>
            <a:r>
              <a:rPr lang="id-ID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kerja </a:t>
            </a:r>
            <a:r>
              <a:rPr lang="id-ID" sz="16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praktek</a:t>
            </a:r>
            <a:r>
              <a:rPr lang="id-ID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,</a:t>
            </a:r>
            <a:r>
              <a:rPr lang="id-ID" sz="16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lokasi</a:t>
            </a:r>
            <a:r>
              <a:rPr lang="en-US" sz="16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dan</a:t>
            </a:r>
            <a:r>
              <a:rPr lang="en-US" sz="16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id-ID" sz="16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jarak </a:t>
            </a: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yang </a:t>
            </a: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jauh</a:t>
            </a:r>
            <a:endParaRPr lang="en-US" altLang="ko-KR" sz="1600" dirty="0">
              <a:solidFill>
                <a:schemeClr val="bg1"/>
              </a:solidFill>
              <a:latin typeface="Montserrat" panose="00000500000000000000" pitchFamily="2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chemeClr val="bg1"/>
              </a:solidFill>
              <a:latin typeface="Montserrat" panose="00000500000000000000" pitchFamily="2" charset="0"/>
              <a:cs typeface="Arial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37DD4D-4AD7-4BE1-9BCB-65DA37F0974E}"/>
              </a:ext>
            </a:extLst>
          </p:cNvPr>
          <p:cNvCxnSpPr>
            <a:cxnSpLocks/>
          </p:cNvCxnSpPr>
          <p:nvPr/>
        </p:nvCxnSpPr>
        <p:spPr>
          <a:xfrm>
            <a:off x="11706767" y="1924877"/>
            <a:ext cx="0" cy="4195100"/>
          </a:xfrm>
          <a:prstGeom prst="line">
            <a:avLst/>
          </a:prstGeom>
          <a:ln w="38100"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1D40E5E-7B1E-4891-9D8F-D8CA4D90E691}"/>
              </a:ext>
            </a:extLst>
          </p:cNvPr>
          <p:cNvSpPr txBox="1">
            <a:spLocks/>
          </p:cNvSpPr>
          <p:nvPr/>
        </p:nvSpPr>
        <p:spPr>
          <a:xfrm rot="5400000">
            <a:off x="10712563" y="1023847"/>
            <a:ext cx="1909868" cy="475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200" b="1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Identifikasi</a:t>
            </a:r>
            <a:r>
              <a:rPr lang="en-US" altLang="ko-KR" sz="22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altLang="ko-KR" sz="2200" b="1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Masalah</a:t>
            </a:r>
            <a:endParaRPr lang="en-US" altLang="ko-KR" sz="2200" b="1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17" name="Graphic 16" descr="Medical">
            <a:extLst>
              <a:ext uri="{FF2B5EF4-FFF2-40B4-BE49-F238E27FC236}">
                <a16:creationId xmlns:a16="http://schemas.microsoft.com/office/drawing/2014/main" id="{92401148-067B-49B3-8AA2-AE9B8F52B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0482" y="1792298"/>
            <a:ext cx="512804" cy="512804"/>
          </a:xfrm>
          <a:prstGeom prst="rect">
            <a:avLst/>
          </a:prstGeom>
        </p:spPr>
      </p:pic>
      <p:pic>
        <p:nvPicPr>
          <p:cNvPr id="18" name="Graphic 17" descr="Medical">
            <a:extLst>
              <a:ext uri="{FF2B5EF4-FFF2-40B4-BE49-F238E27FC236}">
                <a16:creationId xmlns:a16="http://schemas.microsoft.com/office/drawing/2014/main" id="{1D2004EB-CC7C-4988-909B-1B268FCA2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8277" y="2170247"/>
            <a:ext cx="512804" cy="512804"/>
          </a:xfrm>
          <a:prstGeom prst="rect">
            <a:avLst/>
          </a:prstGeom>
        </p:spPr>
      </p:pic>
      <p:pic>
        <p:nvPicPr>
          <p:cNvPr id="19" name="Graphic 18" descr="Medical">
            <a:extLst>
              <a:ext uri="{FF2B5EF4-FFF2-40B4-BE49-F238E27FC236}">
                <a16:creationId xmlns:a16="http://schemas.microsoft.com/office/drawing/2014/main" id="{F83DF6A5-E345-499D-B704-95D8B1446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5473" y="5817511"/>
            <a:ext cx="512804" cy="512804"/>
          </a:xfrm>
          <a:prstGeom prst="rect">
            <a:avLst/>
          </a:prstGeom>
        </p:spPr>
      </p:pic>
      <p:pic>
        <p:nvPicPr>
          <p:cNvPr id="20" name="Graphic 19" descr="Medical">
            <a:extLst>
              <a:ext uri="{FF2B5EF4-FFF2-40B4-BE49-F238E27FC236}">
                <a16:creationId xmlns:a16="http://schemas.microsoft.com/office/drawing/2014/main" id="{3681FAD9-F2CE-4C4F-A2EB-C7BC83D71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9978" y="3640258"/>
            <a:ext cx="512804" cy="512804"/>
          </a:xfrm>
          <a:prstGeom prst="rect">
            <a:avLst/>
          </a:prstGeom>
        </p:spPr>
      </p:pic>
      <p:pic>
        <p:nvPicPr>
          <p:cNvPr id="21" name="Graphic 20" descr="Medical">
            <a:extLst>
              <a:ext uri="{FF2B5EF4-FFF2-40B4-BE49-F238E27FC236}">
                <a16:creationId xmlns:a16="http://schemas.microsoft.com/office/drawing/2014/main" id="{ED9470C0-7FCA-4E9C-B40E-C1C32B133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365" y="6165175"/>
            <a:ext cx="512804" cy="512804"/>
          </a:xfrm>
          <a:prstGeom prst="rect">
            <a:avLst/>
          </a:prstGeom>
        </p:spPr>
      </p:pic>
      <p:pic>
        <p:nvPicPr>
          <p:cNvPr id="22" name="Graphic 21" descr="Medical">
            <a:extLst>
              <a:ext uri="{FF2B5EF4-FFF2-40B4-BE49-F238E27FC236}">
                <a16:creationId xmlns:a16="http://schemas.microsoft.com/office/drawing/2014/main" id="{34B29D0A-D6D9-445A-87BF-3C5187D86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3196" y="312814"/>
            <a:ext cx="512804" cy="512804"/>
          </a:xfrm>
          <a:prstGeom prst="rect">
            <a:avLst/>
          </a:prstGeom>
        </p:spPr>
      </p:pic>
      <p:pic>
        <p:nvPicPr>
          <p:cNvPr id="24" name="Graphic 23" descr="Medical">
            <a:extLst>
              <a:ext uri="{FF2B5EF4-FFF2-40B4-BE49-F238E27FC236}">
                <a16:creationId xmlns:a16="http://schemas.microsoft.com/office/drawing/2014/main" id="{EC2CE351-0C9D-4FA2-89B1-53E0EF3D0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8277" y="3662146"/>
            <a:ext cx="512804" cy="512804"/>
          </a:xfrm>
          <a:prstGeom prst="rect">
            <a:avLst/>
          </a:prstGeom>
        </p:spPr>
      </p:pic>
      <p:pic>
        <p:nvPicPr>
          <p:cNvPr id="25" name="Graphic 24" descr="Medical">
            <a:extLst>
              <a:ext uri="{FF2B5EF4-FFF2-40B4-BE49-F238E27FC236}">
                <a16:creationId xmlns:a16="http://schemas.microsoft.com/office/drawing/2014/main" id="{0F152220-5997-43DA-A593-A2E3C42CB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3533" y="312814"/>
            <a:ext cx="512804" cy="512804"/>
          </a:xfrm>
          <a:prstGeom prst="rect">
            <a:avLst/>
          </a:prstGeom>
        </p:spPr>
      </p:pic>
      <p:pic>
        <p:nvPicPr>
          <p:cNvPr id="26" name="Graphic 25" descr="Medical">
            <a:extLst>
              <a:ext uri="{FF2B5EF4-FFF2-40B4-BE49-F238E27FC236}">
                <a16:creationId xmlns:a16="http://schemas.microsoft.com/office/drawing/2014/main" id="{3F032D2A-0351-4F2A-8E29-FDE0E858A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1817" y="3474282"/>
            <a:ext cx="512804" cy="512804"/>
          </a:xfrm>
          <a:prstGeom prst="rect">
            <a:avLst/>
          </a:prstGeom>
        </p:spPr>
      </p:pic>
      <p:pic>
        <p:nvPicPr>
          <p:cNvPr id="27" name="Graphic 26" descr="Medical">
            <a:extLst>
              <a:ext uri="{FF2B5EF4-FFF2-40B4-BE49-F238E27FC236}">
                <a16:creationId xmlns:a16="http://schemas.microsoft.com/office/drawing/2014/main" id="{D2F39CFE-1418-486C-92F4-0D0C3BC42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44144" y="6260219"/>
            <a:ext cx="538991" cy="53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3135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5635701" y="535749"/>
            <a:ext cx="619167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Rumusan</a:t>
            </a:r>
            <a:r>
              <a:rPr lang="en-US" altLang="ko-KR" sz="4400" b="1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4400" b="1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Masalah</a:t>
            </a:r>
            <a:endParaRPr lang="ko-KR" altLang="en-US" sz="4400" b="1" dirty="0">
              <a:solidFill>
                <a:schemeClr val="bg1"/>
              </a:solidFill>
              <a:latin typeface="Montserrat" panose="00000500000000000000" pitchFamily="2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5629905" y="1338848"/>
            <a:ext cx="6163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Berdasarkan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latar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belakang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di </a:t>
            </a:r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atas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, </a:t>
            </a:r>
            <a:r>
              <a:rPr lang="en-US" altLang="ko-KR" sz="1400" b="1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dirumuskan</a:t>
            </a:r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masalah</a:t>
            </a:r>
            <a:r>
              <a:rPr lang="en-US" altLang="ko-KR" sz="1400" b="1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dalam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laporan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tugas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akhir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ini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yaitu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73E9ACB-F073-4197-AB12-AD9B1EB817F8}"/>
              </a:ext>
            </a:extLst>
          </p:cNvPr>
          <p:cNvSpPr/>
          <p:nvPr/>
        </p:nvSpPr>
        <p:spPr>
          <a:xfrm>
            <a:off x="5171040" y="3650047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3DA7D3-140A-4CDE-BB94-23E48C56AED5}"/>
              </a:ext>
            </a:extLst>
          </p:cNvPr>
          <p:cNvSpPr/>
          <p:nvPr/>
        </p:nvSpPr>
        <p:spPr>
          <a:xfrm>
            <a:off x="5171468" y="2262178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7F49D-17B9-4CEA-83F7-7E9708857706}"/>
              </a:ext>
            </a:extLst>
          </p:cNvPr>
          <p:cNvSpPr txBox="1"/>
          <p:nvPr/>
        </p:nvSpPr>
        <p:spPr>
          <a:xfrm>
            <a:off x="5296358" y="2422163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rgbClr val="60BED4"/>
                </a:solidFill>
                <a:latin typeface="Montserrat Bold" panose="00000800000000000000" pitchFamily="2" charset="0"/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rgbClr val="60BED4"/>
              </a:solidFill>
              <a:latin typeface="Montserrat Bold" panose="00000800000000000000" pitchFamily="2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13545-27A9-41E6-8157-470653ACD88E}"/>
              </a:ext>
            </a:extLst>
          </p:cNvPr>
          <p:cNvSpPr txBox="1"/>
          <p:nvPr/>
        </p:nvSpPr>
        <p:spPr>
          <a:xfrm>
            <a:off x="5221842" y="3810033"/>
            <a:ext cx="595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rgbClr val="60BED4"/>
                </a:solidFill>
                <a:latin typeface="Montserrat Bold" panose="00000800000000000000" pitchFamily="2" charset="0"/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rgbClr val="60BED4"/>
              </a:solidFill>
              <a:latin typeface="Montserrat Bold" panose="00000800000000000000" pitchFamily="2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10C3D-F268-4B7A-A064-4F5531ED93AB}"/>
              </a:ext>
            </a:extLst>
          </p:cNvPr>
          <p:cNvSpPr txBox="1"/>
          <p:nvPr/>
        </p:nvSpPr>
        <p:spPr>
          <a:xfrm>
            <a:off x="5963556" y="2151195"/>
            <a:ext cx="5432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B</a:t>
            </a:r>
            <a:r>
              <a:rPr lang="id-ID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agaimana mendiagnosa penyakit kulit pada wajah dengan menghemat biaya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534F2-02C1-4DD3-94A4-5BA6C4BE1D03}"/>
              </a:ext>
            </a:extLst>
          </p:cNvPr>
          <p:cNvSpPr txBox="1"/>
          <p:nvPr/>
        </p:nvSpPr>
        <p:spPr>
          <a:xfrm>
            <a:off x="5963555" y="3429000"/>
            <a:ext cx="543208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800"/>
              </a:spcAft>
              <a:buSzPts val="1000"/>
            </a:pPr>
            <a:r>
              <a:rPr lang="id-ID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Bagaimana </a:t>
            </a:r>
            <a:r>
              <a:rPr lang="id-ID" sz="15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</a:t>
            </a:r>
            <a:r>
              <a:rPr lang="en-US" sz="1500" b="1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identifikasi</a:t>
            </a:r>
            <a:r>
              <a:rPr lang="en-US" sz="15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jenis-jenis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penyakit</a:t>
            </a:r>
            <a:r>
              <a:rPr lang="en-US" sz="15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kulit</a:t>
            </a:r>
            <a:r>
              <a:rPr lang="en-US" sz="15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wajah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langsung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maksud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agar </a:t>
            </a:r>
            <a:r>
              <a:rPr lang="en-US" sz="1500" b="1" i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en-US" sz="15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luas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mendeteksi</a:t>
            </a:r>
            <a:r>
              <a:rPr lang="en-US" sz="15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penyakit</a:t>
            </a:r>
            <a:r>
              <a:rPr lang="en-US" sz="15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tanpa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bertemu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pakar</a:t>
            </a:r>
            <a:r>
              <a:rPr lang="en-US" sz="15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61842980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0EAB522-1DFF-4B85-8868-4BF984E553F0}"/>
              </a:ext>
            </a:extLst>
          </p:cNvPr>
          <p:cNvGrpSpPr/>
          <p:nvPr/>
        </p:nvGrpSpPr>
        <p:grpSpPr>
          <a:xfrm>
            <a:off x="-491345" y="1200654"/>
            <a:ext cx="10267188" cy="2109978"/>
            <a:chOff x="-491345" y="1077822"/>
            <a:chExt cx="10267188" cy="2109978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5426AD8-F38A-41A4-A132-B187D44A767E}"/>
                </a:ext>
              </a:extLst>
            </p:cNvPr>
            <p:cNvGrpSpPr/>
            <p:nvPr/>
          </p:nvGrpSpPr>
          <p:grpSpPr>
            <a:xfrm>
              <a:off x="-491345" y="1077822"/>
              <a:ext cx="10267188" cy="2109978"/>
              <a:chOff x="-491345" y="1077822"/>
              <a:chExt cx="10267188" cy="2109978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8B491B70-93F2-4668-BC1F-5BBC24FCA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9443" y="1808913"/>
                <a:ext cx="1676400" cy="495300"/>
              </a:xfrm>
              <a:custGeom>
                <a:avLst/>
                <a:gdLst>
                  <a:gd name="connsiteX0" fmla="*/ 0 w 1676400"/>
                  <a:gd name="connsiteY0" fmla="*/ 0 h 495300"/>
                  <a:gd name="connsiteX1" fmla="*/ 1684782 w 1676400"/>
                  <a:gd name="connsiteY1" fmla="*/ 0 h 495300"/>
                  <a:gd name="connsiteX2" fmla="*/ 1684782 w 1676400"/>
                  <a:gd name="connsiteY2" fmla="*/ 498348 h 495300"/>
                  <a:gd name="connsiteX3" fmla="*/ 0 w 1676400"/>
                  <a:gd name="connsiteY3" fmla="*/ 498348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6400" h="495300">
                    <a:moveTo>
                      <a:pt x="0" y="0"/>
                    </a:moveTo>
                    <a:lnTo>
                      <a:pt x="1684782" y="0"/>
                    </a:lnTo>
                    <a:lnTo>
                      <a:pt x="1684782" y="498348"/>
                    </a:lnTo>
                    <a:lnTo>
                      <a:pt x="0" y="498348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7F6D971-A705-4B43-9964-5269154453FE}"/>
                  </a:ext>
                </a:extLst>
              </p:cNvPr>
              <p:cNvSpPr/>
              <p:nvPr/>
            </p:nvSpPr>
            <p:spPr>
              <a:xfrm>
                <a:off x="8125446" y="1833631"/>
                <a:ext cx="1600200" cy="409575"/>
              </a:xfrm>
              <a:custGeom>
                <a:avLst/>
                <a:gdLst>
                  <a:gd name="connsiteX0" fmla="*/ 1578769 w 1600200"/>
                  <a:gd name="connsiteY0" fmla="*/ 285274 h 409575"/>
                  <a:gd name="connsiteX1" fmla="*/ 1285398 w 1600200"/>
                  <a:gd name="connsiteY1" fmla="*/ 285274 h 409575"/>
                  <a:gd name="connsiteX2" fmla="*/ 1257776 w 1600200"/>
                  <a:gd name="connsiteY2" fmla="*/ 323374 h 409575"/>
                  <a:gd name="connsiteX3" fmla="*/ 1217771 w 1600200"/>
                  <a:gd name="connsiteY3" fmla="*/ 153829 h 409575"/>
                  <a:gd name="connsiteX4" fmla="*/ 1181576 w 1600200"/>
                  <a:gd name="connsiteY4" fmla="*/ 285274 h 409575"/>
                  <a:gd name="connsiteX5" fmla="*/ 1093946 w 1600200"/>
                  <a:gd name="connsiteY5" fmla="*/ 285274 h 409575"/>
                  <a:gd name="connsiteX6" fmla="*/ 1080611 w 1600200"/>
                  <a:gd name="connsiteY6" fmla="*/ 335756 h 409575"/>
                  <a:gd name="connsiteX7" fmla="*/ 1056798 w 1600200"/>
                  <a:gd name="connsiteY7" fmla="*/ 277654 h 409575"/>
                  <a:gd name="connsiteX8" fmla="*/ 1032986 w 1600200"/>
                  <a:gd name="connsiteY8" fmla="*/ 322421 h 409575"/>
                  <a:gd name="connsiteX9" fmla="*/ 988219 w 1600200"/>
                  <a:gd name="connsiteY9" fmla="*/ 21431 h 409575"/>
                  <a:gd name="connsiteX10" fmla="*/ 932973 w 1600200"/>
                  <a:gd name="connsiteY10" fmla="*/ 393859 h 409575"/>
                  <a:gd name="connsiteX11" fmla="*/ 912019 w 1600200"/>
                  <a:gd name="connsiteY11" fmla="*/ 285274 h 409575"/>
                  <a:gd name="connsiteX12" fmla="*/ 686276 w 1600200"/>
                  <a:gd name="connsiteY12" fmla="*/ 285274 h 409575"/>
                  <a:gd name="connsiteX13" fmla="*/ 656748 w 1600200"/>
                  <a:gd name="connsiteY13" fmla="*/ 344329 h 409575"/>
                  <a:gd name="connsiteX14" fmla="*/ 621506 w 1600200"/>
                  <a:gd name="connsiteY14" fmla="*/ 150971 h 409575"/>
                  <a:gd name="connsiteX15" fmla="*/ 578644 w 1600200"/>
                  <a:gd name="connsiteY15" fmla="*/ 285274 h 409575"/>
                  <a:gd name="connsiteX16" fmla="*/ 491966 w 1600200"/>
                  <a:gd name="connsiteY16" fmla="*/ 285274 h 409575"/>
                  <a:gd name="connsiteX17" fmla="*/ 467201 w 1600200"/>
                  <a:gd name="connsiteY17" fmla="*/ 322421 h 409575"/>
                  <a:gd name="connsiteX18" fmla="*/ 441484 w 1600200"/>
                  <a:gd name="connsiteY18" fmla="*/ 275749 h 409575"/>
                  <a:gd name="connsiteX19" fmla="*/ 408146 w 1600200"/>
                  <a:gd name="connsiteY19" fmla="*/ 336709 h 409575"/>
                  <a:gd name="connsiteX20" fmla="*/ 376714 w 1600200"/>
                  <a:gd name="connsiteY20" fmla="*/ 72866 h 409575"/>
                  <a:gd name="connsiteX21" fmla="*/ 335756 w 1600200"/>
                  <a:gd name="connsiteY21" fmla="*/ 377666 h 409575"/>
                  <a:gd name="connsiteX22" fmla="*/ 308134 w 1600200"/>
                  <a:gd name="connsiteY22" fmla="*/ 285274 h 409575"/>
                  <a:gd name="connsiteX23" fmla="*/ 238601 w 1600200"/>
                  <a:gd name="connsiteY23" fmla="*/ 285274 h 409575"/>
                  <a:gd name="connsiteX24" fmla="*/ 210026 w 1600200"/>
                  <a:gd name="connsiteY24" fmla="*/ 237649 h 409575"/>
                  <a:gd name="connsiteX25" fmla="*/ 177641 w 1600200"/>
                  <a:gd name="connsiteY25" fmla="*/ 285274 h 409575"/>
                  <a:gd name="connsiteX26" fmla="*/ 21431 w 1600200"/>
                  <a:gd name="connsiteY26" fmla="*/ 285274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00200" h="409575">
                    <a:moveTo>
                      <a:pt x="1578769" y="285274"/>
                    </a:moveTo>
                    <a:lnTo>
                      <a:pt x="1285398" y="285274"/>
                    </a:lnTo>
                    <a:lnTo>
                      <a:pt x="1257776" y="323374"/>
                    </a:lnTo>
                    <a:lnTo>
                      <a:pt x="1217771" y="153829"/>
                    </a:lnTo>
                    <a:lnTo>
                      <a:pt x="1181576" y="285274"/>
                    </a:lnTo>
                    <a:lnTo>
                      <a:pt x="1093946" y="285274"/>
                    </a:lnTo>
                    <a:lnTo>
                      <a:pt x="1080611" y="335756"/>
                    </a:lnTo>
                    <a:lnTo>
                      <a:pt x="1056798" y="277654"/>
                    </a:lnTo>
                    <a:lnTo>
                      <a:pt x="1032986" y="322421"/>
                    </a:lnTo>
                    <a:lnTo>
                      <a:pt x="988219" y="21431"/>
                    </a:lnTo>
                    <a:lnTo>
                      <a:pt x="932973" y="393859"/>
                    </a:lnTo>
                    <a:lnTo>
                      <a:pt x="912019" y="285274"/>
                    </a:lnTo>
                    <a:lnTo>
                      <a:pt x="686276" y="285274"/>
                    </a:lnTo>
                    <a:lnTo>
                      <a:pt x="656748" y="344329"/>
                    </a:lnTo>
                    <a:lnTo>
                      <a:pt x="621506" y="150971"/>
                    </a:lnTo>
                    <a:lnTo>
                      <a:pt x="578644" y="285274"/>
                    </a:lnTo>
                    <a:lnTo>
                      <a:pt x="491966" y="285274"/>
                    </a:lnTo>
                    <a:lnTo>
                      <a:pt x="467201" y="322421"/>
                    </a:lnTo>
                    <a:lnTo>
                      <a:pt x="441484" y="275749"/>
                    </a:lnTo>
                    <a:lnTo>
                      <a:pt x="408146" y="336709"/>
                    </a:lnTo>
                    <a:lnTo>
                      <a:pt x="376714" y="72866"/>
                    </a:lnTo>
                    <a:lnTo>
                      <a:pt x="335756" y="377666"/>
                    </a:lnTo>
                    <a:lnTo>
                      <a:pt x="308134" y="285274"/>
                    </a:lnTo>
                    <a:lnTo>
                      <a:pt x="238601" y="285274"/>
                    </a:lnTo>
                    <a:lnTo>
                      <a:pt x="210026" y="237649"/>
                    </a:lnTo>
                    <a:lnTo>
                      <a:pt x="177641" y="285274"/>
                    </a:lnTo>
                    <a:lnTo>
                      <a:pt x="21431" y="285274"/>
                    </a:ln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32EBC4F2-FDAB-458F-B3D6-C655FBB2C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8934" r="1"/>
              <a:stretch/>
            </p:blipFill>
            <p:spPr>
              <a:xfrm>
                <a:off x="-491345" y="1797483"/>
                <a:ext cx="5676900" cy="495300"/>
              </a:xfrm>
              <a:custGeom>
                <a:avLst/>
                <a:gdLst>
                  <a:gd name="connsiteX0" fmla="*/ 0 w 5676900"/>
                  <a:gd name="connsiteY0" fmla="*/ 0 h 495300"/>
                  <a:gd name="connsiteX1" fmla="*/ 5685282 w 5676900"/>
                  <a:gd name="connsiteY1" fmla="*/ 0 h 495300"/>
                  <a:gd name="connsiteX2" fmla="*/ 5685282 w 5676900"/>
                  <a:gd name="connsiteY2" fmla="*/ 500634 h 495300"/>
                  <a:gd name="connsiteX3" fmla="*/ 0 w 5676900"/>
                  <a:gd name="connsiteY3" fmla="*/ 500634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76900" h="495300">
                    <a:moveTo>
                      <a:pt x="0" y="0"/>
                    </a:moveTo>
                    <a:lnTo>
                      <a:pt x="5685282" y="0"/>
                    </a:lnTo>
                    <a:lnTo>
                      <a:pt x="5685282" y="500634"/>
                    </a:lnTo>
                    <a:lnTo>
                      <a:pt x="0" y="500634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653D0CF-464F-41CE-9CC7-5B508C75BCB1}"/>
                  </a:ext>
                </a:extLst>
              </p:cNvPr>
              <p:cNvSpPr/>
              <p:nvPr/>
            </p:nvSpPr>
            <p:spPr>
              <a:xfrm>
                <a:off x="14351" y="1860842"/>
                <a:ext cx="5196891" cy="372428"/>
              </a:xfrm>
              <a:custGeom>
                <a:avLst/>
                <a:gdLst>
                  <a:gd name="connsiteX0" fmla="*/ 5579269 w 5600700"/>
                  <a:gd name="connsiteY0" fmla="*/ 285274 h 409575"/>
                  <a:gd name="connsiteX1" fmla="*/ 5285899 w 5600700"/>
                  <a:gd name="connsiteY1" fmla="*/ 285274 h 409575"/>
                  <a:gd name="connsiteX2" fmla="*/ 5258277 w 5600700"/>
                  <a:gd name="connsiteY2" fmla="*/ 323374 h 409575"/>
                  <a:gd name="connsiteX3" fmla="*/ 5218271 w 5600700"/>
                  <a:gd name="connsiteY3" fmla="*/ 153829 h 409575"/>
                  <a:gd name="connsiteX4" fmla="*/ 5182077 w 5600700"/>
                  <a:gd name="connsiteY4" fmla="*/ 285274 h 409575"/>
                  <a:gd name="connsiteX5" fmla="*/ 5094446 w 5600700"/>
                  <a:gd name="connsiteY5" fmla="*/ 285274 h 409575"/>
                  <a:gd name="connsiteX6" fmla="*/ 5081111 w 5600700"/>
                  <a:gd name="connsiteY6" fmla="*/ 335756 h 409575"/>
                  <a:gd name="connsiteX7" fmla="*/ 5057299 w 5600700"/>
                  <a:gd name="connsiteY7" fmla="*/ 277654 h 409575"/>
                  <a:gd name="connsiteX8" fmla="*/ 5033486 w 5600700"/>
                  <a:gd name="connsiteY8" fmla="*/ 322421 h 409575"/>
                  <a:gd name="connsiteX9" fmla="*/ 4988719 w 5600700"/>
                  <a:gd name="connsiteY9" fmla="*/ 21431 h 409575"/>
                  <a:gd name="connsiteX10" fmla="*/ 4933474 w 5600700"/>
                  <a:gd name="connsiteY10" fmla="*/ 393859 h 409575"/>
                  <a:gd name="connsiteX11" fmla="*/ 4912519 w 5600700"/>
                  <a:gd name="connsiteY11" fmla="*/ 285274 h 409575"/>
                  <a:gd name="connsiteX12" fmla="*/ 4686777 w 5600700"/>
                  <a:gd name="connsiteY12" fmla="*/ 285274 h 409575"/>
                  <a:gd name="connsiteX13" fmla="*/ 4657249 w 5600700"/>
                  <a:gd name="connsiteY13" fmla="*/ 344329 h 409575"/>
                  <a:gd name="connsiteX14" fmla="*/ 4622006 w 5600700"/>
                  <a:gd name="connsiteY14" fmla="*/ 150971 h 409575"/>
                  <a:gd name="connsiteX15" fmla="*/ 4579144 w 5600700"/>
                  <a:gd name="connsiteY15" fmla="*/ 285274 h 409575"/>
                  <a:gd name="connsiteX16" fmla="*/ 4492466 w 5600700"/>
                  <a:gd name="connsiteY16" fmla="*/ 285274 h 409575"/>
                  <a:gd name="connsiteX17" fmla="*/ 4467702 w 5600700"/>
                  <a:gd name="connsiteY17" fmla="*/ 322421 h 409575"/>
                  <a:gd name="connsiteX18" fmla="*/ 4441984 w 5600700"/>
                  <a:gd name="connsiteY18" fmla="*/ 275749 h 409575"/>
                  <a:gd name="connsiteX19" fmla="*/ 4408646 w 5600700"/>
                  <a:gd name="connsiteY19" fmla="*/ 336709 h 409575"/>
                  <a:gd name="connsiteX20" fmla="*/ 4377214 w 5600700"/>
                  <a:gd name="connsiteY20" fmla="*/ 72866 h 409575"/>
                  <a:gd name="connsiteX21" fmla="*/ 4336256 w 5600700"/>
                  <a:gd name="connsiteY21" fmla="*/ 377666 h 409575"/>
                  <a:gd name="connsiteX22" fmla="*/ 4308634 w 5600700"/>
                  <a:gd name="connsiteY22" fmla="*/ 285274 h 409575"/>
                  <a:gd name="connsiteX23" fmla="*/ 4239102 w 5600700"/>
                  <a:gd name="connsiteY23" fmla="*/ 285274 h 409575"/>
                  <a:gd name="connsiteX24" fmla="*/ 4210527 w 5600700"/>
                  <a:gd name="connsiteY24" fmla="*/ 237649 h 409575"/>
                  <a:gd name="connsiteX25" fmla="*/ 4178141 w 5600700"/>
                  <a:gd name="connsiteY25" fmla="*/ 285274 h 409575"/>
                  <a:gd name="connsiteX26" fmla="*/ 21431 w 5600700"/>
                  <a:gd name="connsiteY26" fmla="*/ 285274 h 409575"/>
                  <a:gd name="connsiteX0" fmla="*/ 5196891 w 5196891"/>
                  <a:gd name="connsiteY0" fmla="*/ 263843 h 372428"/>
                  <a:gd name="connsiteX1" fmla="*/ 4903521 w 5196891"/>
                  <a:gd name="connsiteY1" fmla="*/ 263843 h 372428"/>
                  <a:gd name="connsiteX2" fmla="*/ 4875899 w 5196891"/>
                  <a:gd name="connsiteY2" fmla="*/ 301943 h 372428"/>
                  <a:gd name="connsiteX3" fmla="*/ 4835893 w 5196891"/>
                  <a:gd name="connsiteY3" fmla="*/ 132398 h 372428"/>
                  <a:gd name="connsiteX4" fmla="*/ 4799699 w 5196891"/>
                  <a:gd name="connsiteY4" fmla="*/ 263843 h 372428"/>
                  <a:gd name="connsiteX5" fmla="*/ 4712068 w 5196891"/>
                  <a:gd name="connsiteY5" fmla="*/ 263843 h 372428"/>
                  <a:gd name="connsiteX6" fmla="*/ 4698733 w 5196891"/>
                  <a:gd name="connsiteY6" fmla="*/ 314325 h 372428"/>
                  <a:gd name="connsiteX7" fmla="*/ 4674921 w 5196891"/>
                  <a:gd name="connsiteY7" fmla="*/ 256223 h 372428"/>
                  <a:gd name="connsiteX8" fmla="*/ 4651108 w 5196891"/>
                  <a:gd name="connsiteY8" fmla="*/ 300990 h 372428"/>
                  <a:gd name="connsiteX9" fmla="*/ 4606341 w 5196891"/>
                  <a:gd name="connsiteY9" fmla="*/ 0 h 372428"/>
                  <a:gd name="connsiteX10" fmla="*/ 4551096 w 5196891"/>
                  <a:gd name="connsiteY10" fmla="*/ 372428 h 372428"/>
                  <a:gd name="connsiteX11" fmla="*/ 4530141 w 5196891"/>
                  <a:gd name="connsiteY11" fmla="*/ 263843 h 372428"/>
                  <a:gd name="connsiteX12" fmla="*/ 4304399 w 5196891"/>
                  <a:gd name="connsiteY12" fmla="*/ 263843 h 372428"/>
                  <a:gd name="connsiteX13" fmla="*/ 4274871 w 5196891"/>
                  <a:gd name="connsiteY13" fmla="*/ 322898 h 372428"/>
                  <a:gd name="connsiteX14" fmla="*/ 4239628 w 5196891"/>
                  <a:gd name="connsiteY14" fmla="*/ 129540 h 372428"/>
                  <a:gd name="connsiteX15" fmla="*/ 4196766 w 5196891"/>
                  <a:gd name="connsiteY15" fmla="*/ 263843 h 372428"/>
                  <a:gd name="connsiteX16" fmla="*/ 4110088 w 5196891"/>
                  <a:gd name="connsiteY16" fmla="*/ 263843 h 372428"/>
                  <a:gd name="connsiteX17" fmla="*/ 4085324 w 5196891"/>
                  <a:gd name="connsiteY17" fmla="*/ 300990 h 372428"/>
                  <a:gd name="connsiteX18" fmla="*/ 4059606 w 5196891"/>
                  <a:gd name="connsiteY18" fmla="*/ 254318 h 372428"/>
                  <a:gd name="connsiteX19" fmla="*/ 4026268 w 5196891"/>
                  <a:gd name="connsiteY19" fmla="*/ 315278 h 372428"/>
                  <a:gd name="connsiteX20" fmla="*/ 3994836 w 5196891"/>
                  <a:gd name="connsiteY20" fmla="*/ 51435 h 372428"/>
                  <a:gd name="connsiteX21" fmla="*/ 3953878 w 5196891"/>
                  <a:gd name="connsiteY21" fmla="*/ 356235 h 372428"/>
                  <a:gd name="connsiteX22" fmla="*/ 3926256 w 5196891"/>
                  <a:gd name="connsiteY22" fmla="*/ 263843 h 372428"/>
                  <a:gd name="connsiteX23" fmla="*/ 3856724 w 5196891"/>
                  <a:gd name="connsiteY23" fmla="*/ 263843 h 372428"/>
                  <a:gd name="connsiteX24" fmla="*/ 3828149 w 5196891"/>
                  <a:gd name="connsiteY24" fmla="*/ 216218 h 372428"/>
                  <a:gd name="connsiteX25" fmla="*/ 3795763 w 5196891"/>
                  <a:gd name="connsiteY25" fmla="*/ 263843 h 372428"/>
                  <a:gd name="connsiteX26" fmla="*/ 0 w 5196891"/>
                  <a:gd name="connsiteY26" fmla="*/ 275874 h 372428"/>
                  <a:gd name="connsiteX0" fmla="*/ 5196891 w 5196891"/>
                  <a:gd name="connsiteY0" fmla="*/ 263843 h 372428"/>
                  <a:gd name="connsiteX1" fmla="*/ 4903521 w 5196891"/>
                  <a:gd name="connsiteY1" fmla="*/ 263843 h 372428"/>
                  <a:gd name="connsiteX2" fmla="*/ 4875899 w 5196891"/>
                  <a:gd name="connsiteY2" fmla="*/ 301943 h 372428"/>
                  <a:gd name="connsiteX3" fmla="*/ 4835893 w 5196891"/>
                  <a:gd name="connsiteY3" fmla="*/ 132398 h 372428"/>
                  <a:gd name="connsiteX4" fmla="*/ 4799699 w 5196891"/>
                  <a:gd name="connsiteY4" fmla="*/ 263843 h 372428"/>
                  <a:gd name="connsiteX5" fmla="*/ 4712068 w 5196891"/>
                  <a:gd name="connsiteY5" fmla="*/ 263843 h 372428"/>
                  <a:gd name="connsiteX6" fmla="*/ 4698733 w 5196891"/>
                  <a:gd name="connsiteY6" fmla="*/ 314325 h 372428"/>
                  <a:gd name="connsiteX7" fmla="*/ 4674921 w 5196891"/>
                  <a:gd name="connsiteY7" fmla="*/ 256223 h 372428"/>
                  <a:gd name="connsiteX8" fmla="*/ 4651108 w 5196891"/>
                  <a:gd name="connsiteY8" fmla="*/ 300990 h 372428"/>
                  <a:gd name="connsiteX9" fmla="*/ 4606341 w 5196891"/>
                  <a:gd name="connsiteY9" fmla="*/ 0 h 372428"/>
                  <a:gd name="connsiteX10" fmla="*/ 4551096 w 5196891"/>
                  <a:gd name="connsiteY10" fmla="*/ 372428 h 372428"/>
                  <a:gd name="connsiteX11" fmla="*/ 4530141 w 5196891"/>
                  <a:gd name="connsiteY11" fmla="*/ 263843 h 372428"/>
                  <a:gd name="connsiteX12" fmla="*/ 4304399 w 5196891"/>
                  <a:gd name="connsiteY12" fmla="*/ 263843 h 372428"/>
                  <a:gd name="connsiteX13" fmla="*/ 4274871 w 5196891"/>
                  <a:gd name="connsiteY13" fmla="*/ 322898 h 372428"/>
                  <a:gd name="connsiteX14" fmla="*/ 4239628 w 5196891"/>
                  <a:gd name="connsiteY14" fmla="*/ 129540 h 372428"/>
                  <a:gd name="connsiteX15" fmla="*/ 4196766 w 5196891"/>
                  <a:gd name="connsiteY15" fmla="*/ 263843 h 372428"/>
                  <a:gd name="connsiteX16" fmla="*/ 4110088 w 5196891"/>
                  <a:gd name="connsiteY16" fmla="*/ 263843 h 372428"/>
                  <a:gd name="connsiteX17" fmla="*/ 4085324 w 5196891"/>
                  <a:gd name="connsiteY17" fmla="*/ 300990 h 372428"/>
                  <a:gd name="connsiteX18" fmla="*/ 4059606 w 5196891"/>
                  <a:gd name="connsiteY18" fmla="*/ 254318 h 372428"/>
                  <a:gd name="connsiteX19" fmla="*/ 4026268 w 5196891"/>
                  <a:gd name="connsiteY19" fmla="*/ 315278 h 372428"/>
                  <a:gd name="connsiteX20" fmla="*/ 3994836 w 5196891"/>
                  <a:gd name="connsiteY20" fmla="*/ 51435 h 372428"/>
                  <a:gd name="connsiteX21" fmla="*/ 3953878 w 5196891"/>
                  <a:gd name="connsiteY21" fmla="*/ 356235 h 372428"/>
                  <a:gd name="connsiteX22" fmla="*/ 3926256 w 5196891"/>
                  <a:gd name="connsiteY22" fmla="*/ 263843 h 372428"/>
                  <a:gd name="connsiteX23" fmla="*/ 3856724 w 5196891"/>
                  <a:gd name="connsiteY23" fmla="*/ 263843 h 372428"/>
                  <a:gd name="connsiteX24" fmla="*/ 3828149 w 5196891"/>
                  <a:gd name="connsiteY24" fmla="*/ 216218 h 372428"/>
                  <a:gd name="connsiteX25" fmla="*/ 3795763 w 5196891"/>
                  <a:gd name="connsiteY25" fmla="*/ 263843 h 372428"/>
                  <a:gd name="connsiteX26" fmla="*/ 0 w 5196891"/>
                  <a:gd name="connsiteY26" fmla="*/ 263842 h 37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6891" h="372428">
                    <a:moveTo>
                      <a:pt x="5196891" y="263843"/>
                    </a:moveTo>
                    <a:lnTo>
                      <a:pt x="4903521" y="263843"/>
                    </a:lnTo>
                    <a:lnTo>
                      <a:pt x="4875899" y="301943"/>
                    </a:lnTo>
                    <a:lnTo>
                      <a:pt x="4835893" y="132398"/>
                    </a:lnTo>
                    <a:lnTo>
                      <a:pt x="4799699" y="263843"/>
                    </a:lnTo>
                    <a:lnTo>
                      <a:pt x="4712068" y="263843"/>
                    </a:lnTo>
                    <a:lnTo>
                      <a:pt x="4698733" y="314325"/>
                    </a:lnTo>
                    <a:lnTo>
                      <a:pt x="4674921" y="256223"/>
                    </a:lnTo>
                    <a:lnTo>
                      <a:pt x="4651108" y="300990"/>
                    </a:lnTo>
                    <a:lnTo>
                      <a:pt x="4606341" y="0"/>
                    </a:lnTo>
                    <a:lnTo>
                      <a:pt x="4551096" y="372428"/>
                    </a:lnTo>
                    <a:lnTo>
                      <a:pt x="4530141" y="263843"/>
                    </a:lnTo>
                    <a:lnTo>
                      <a:pt x="4304399" y="263843"/>
                    </a:lnTo>
                    <a:lnTo>
                      <a:pt x="4274871" y="322898"/>
                    </a:lnTo>
                    <a:lnTo>
                      <a:pt x="4239628" y="129540"/>
                    </a:lnTo>
                    <a:lnTo>
                      <a:pt x="4196766" y="263843"/>
                    </a:lnTo>
                    <a:lnTo>
                      <a:pt x="4110088" y="263843"/>
                    </a:lnTo>
                    <a:lnTo>
                      <a:pt x="4085324" y="300990"/>
                    </a:lnTo>
                    <a:lnTo>
                      <a:pt x="4059606" y="254318"/>
                    </a:lnTo>
                    <a:lnTo>
                      <a:pt x="4026268" y="315278"/>
                    </a:lnTo>
                    <a:lnTo>
                      <a:pt x="3994836" y="51435"/>
                    </a:lnTo>
                    <a:lnTo>
                      <a:pt x="3953878" y="356235"/>
                    </a:lnTo>
                    <a:lnTo>
                      <a:pt x="3926256" y="263843"/>
                    </a:lnTo>
                    <a:lnTo>
                      <a:pt x="3856724" y="263843"/>
                    </a:lnTo>
                    <a:lnTo>
                      <a:pt x="3828149" y="216218"/>
                    </a:lnTo>
                    <a:lnTo>
                      <a:pt x="3795763" y="263843"/>
                    </a:lnTo>
                    <a:lnTo>
                      <a:pt x="0" y="263842"/>
                    </a:ln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DEF24CD-3AAD-4FCE-BB30-02BFFC7D0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352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2FC8001-B8F3-49FB-AF84-BD616B5629B2}"/>
                  </a:ext>
                </a:extLst>
              </p:cNvPr>
              <p:cNvSpPr/>
              <p:nvPr/>
            </p:nvSpPr>
            <p:spPr>
              <a:xfrm>
                <a:off x="5117451" y="176600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027 w 800100"/>
                  <a:gd name="connsiteY2" fmla="*/ 676751 h 695325"/>
                  <a:gd name="connsiteX3" fmla="*/ 21431 w 800100"/>
                  <a:gd name="connsiteY3" fmla="*/ 349091 h 695325"/>
                  <a:gd name="connsiteX4" fmla="*/ 210027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027" y="676751"/>
                    </a:lnTo>
                    <a:lnTo>
                      <a:pt x="21431" y="349091"/>
                    </a:lnTo>
                    <a:lnTo>
                      <a:pt x="210027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94A1CF25-E437-4C2B-B3E8-D517978688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3852" y="2058516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02212BC-E82C-4073-9C8E-B0E894C02C8A}"/>
                  </a:ext>
                </a:extLst>
              </p:cNvPr>
              <p:cNvSpPr/>
              <p:nvPr/>
            </p:nvSpPr>
            <p:spPr>
              <a:xfrm>
                <a:off x="5688951" y="209271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027 w 800100"/>
                  <a:gd name="connsiteY2" fmla="*/ 676751 h 695325"/>
                  <a:gd name="connsiteX3" fmla="*/ 21431 w 800100"/>
                  <a:gd name="connsiteY3" fmla="*/ 349091 h 695325"/>
                  <a:gd name="connsiteX4" fmla="*/ 210027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027" y="676751"/>
                    </a:lnTo>
                    <a:lnTo>
                      <a:pt x="21431" y="349091"/>
                    </a:lnTo>
                    <a:lnTo>
                      <a:pt x="210027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37C064A4-6E82-470C-BF77-FF3F6357B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9280" y="140472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8ECD751-6127-4DE6-8D9F-40183E34C7AE}"/>
                  </a:ext>
                </a:extLst>
              </p:cNvPr>
              <p:cNvSpPr/>
              <p:nvPr/>
            </p:nvSpPr>
            <p:spPr>
              <a:xfrm>
                <a:off x="5685141" y="143739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50044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50044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50044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50044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A095F136-6DBD-4EDF-8707-71F0C82E9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4636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AE7AB1A-1A18-4A4B-9420-C20A711060D6}"/>
                  </a:ext>
                </a:extLst>
              </p:cNvPr>
              <p:cNvSpPr/>
              <p:nvPr/>
            </p:nvSpPr>
            <p:spPr>
              <a:xfrm>
                <a:off x="7390116" y="1764098"/>
                <a:ext cx="800100" cy="695325"/>
              </a:xfrm>
              <a:custGeom>
                <a:avLst/>
                <a:gdLst>
                  <a:gd name="connsiteX0" fmla="*/ 778669 w 800100"/>
                  <a:gd name="connsiteY0" fmla="*/ 350044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50044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50044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50044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47D7980E-90EE-44E0-8175-17619F826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8494" y="238770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B87D4CB-9826-46FA-9AB5-6ED8FED6C16A}"/>
                  </a:ext>
                </a:extLst>
              </p:cNvPr>
              <p:cNvSpPr/>
              <p:nvPr/>
            </p:nvSpPr>
            <p:spPr>
              <a:xfrm>
                <a:off x="6252831" y="242132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7704 h 695325"/>
                  <a:gd name="connsiteX2" fmla="*/ 210979 w 800100"/>
                  <a:gd name="connsiteY2" fmla="*/ 677704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7704"/>
                    </a:lnTo>
                    <a:lnTo>
                      <a:pt x="210979" y="677704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A9A12785-C9A1-406C-83CA-2579807EC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8494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1EC3330-2CEB-473D-A022-3EA3BA01ACAE}"/>
                  </a:ext>
                </a:extLst>
              </p:cNvPr>
              <p:cNvSpPr/>
              <p:nvPr/>
            </p:nvSpPr>
            <p:spPr>
              <a:xfrm>
                <a:off x="6252831" y="176600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979 w 800100"/>
                  <a:gd name="connsiteY2" fmla="*/ 676751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979" y="676751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8E8CD869-3CB8-4111-BBCB-29C5222A5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8494" y="1077822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DCAB668-9C55-4FB4-A127-3B5E7EF9570B}"/>
                  </a:ext>
                </a:extLst>
              </p:cNvPr>
              <p:cNvSpPr/>
              <p:nvPr/>
            </p:nvSpPr>
            <p:spPr>
              <a:xfrm>
                <a:off x="6252831" y="110973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7704 h 695325"/>
                  <a:gd name="connsiteX2" fmla="*/ 210979 w 800100"/>
                  <a:gd name="connsiteY2" fmla="*/ 677704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7704"/>
                    </a:lnTo>
                    <a:lnTo>
                      <a:pt x="210979" y="677704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203AB0EB-1196-4F26-B3C3-FFCD0FF76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85422" y="1409292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DC82CB9-9BDA-45C9-94D9-717A04FB1CDB}"/>
                  </a:ext>
                </a:extLst>
              </p:cNvPr>
              <p:cNvSpPr/>
              <p:nvPr/>
            </p:nvSpPr>
            <p:spPr>
              <a:xfrm>
                <a:off x="6820521" y="144215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1 w 800100"/>
                  <a:gd name="connsiteY1" fmla="*/ 676751 h 695325"/>
                  <a:gd name="connsiteX2" fmla="*/ 210978 w 800100"/>
                  <a:gd name="connsiteY2" fmla="*/ 676751 h 695325"/>
                  <a:gd name="connsiteX3" fmla="*/ 21431 w 800100"/>
                  <a:gd name="connsiteY3" fmla="*/ 349091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1" y="676751"/>
                    </a:lnTo>
                    <a:lnTo>
                      <a:pt x="210978" y="676751"/>
                    </a:lnTo>
                    <a:lnTo>
                      <a:pt x="21431" y="349091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EC288035-393E-4E82-8D0E-2D38BA726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83136" y="205623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EE6EEB66-3C31-48A2-94CD-E23DC7686ACA}"/>
                  </a:ext>
                </a:extLst>
              </p:cNvPr>
              <p:cNvSpPr/>
              <p:nvPr/>
            </p:nvSpPr>
            <p:spPr>
              <a:xfrm>
                <a:off x="6818616" y="208890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49091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49091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244E1C3-F079-4EFB-803F-40EF14727899}"/>
                  </a:ext>
                </a:extLst>
              </p:cNvPr>
              <p:cNvSpPr/>
              <p:nvPr/>
            </p:nvSpPr>
            <p:spPr>
              <a:xfrm>
                <a:off x="5662281" y="239655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5D2893A2-AFA7-4149-AC8F-D62A458240ED}"/>
                  </a:ext>
                </a:extLst>
              </p:cNvPr>
              <p:cNvSpPr/>
              <p:nvPr/>
            </p:nvSpPr>
            <p:spPr>
              <a:xfrm>
                <a:off x="6411899" y="239655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2D05D44-5D69-4FF5-87BC-47E408F8F7AC}"/>
                  </a:ext>
                </a:extLst>
              </p:cNvPr>
              <p:cNvSpPr/>
              <p:nvPr/>
            </p:nvSpPr>
            <p:spPr>
              <a:xfrm>
                <a:off x="5087924" y="206413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6194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95704AB-AFD0-494C-BD0E-E679DF43E381}"/>
                  </a:ext>
                </a:extLst>
              </p:cNvPr>
              <p:cNvSpPr/>
              <p:nvPr/>
            </p:nvSpPr>
            <p:spPr>
              <a:xfrm>
                <a:off x="5836589" y="206413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E4E68002-92C6-479D-8129-2FB73152B8C6}"/>
                  </a:ext>
                </a:extLst>
              </p:cNvPr>
              <p:cNvSpPr/>
              <p:nvPr/>
            </p:nvSpPr>
            <p:spPr>
              <a:xfrm>
                <a:off x="6223304" y="271945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7146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56B0D46-299F-4250-B618-D70B349F75D6}"/>
                  </a:ext>
                </a:extLst>
              </p:cNvPr>
              <p:cNvSpPr/>
              <p:nvPr/>
            </p:nvSpPr>
            <p:spPr>
              <a:xfrm>
                <a:off x="6971969" y="271945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8097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4C8D0A7-D41E-422F-A266-191C34F03698}"/>
                  </a:ext>
                </a:extLst>
              </p:cNvPr>
              <p:cNvSpPr/>
              <p:nvPr/>
            </p:nvSpPr>
            <p:spPr>
              <a:xfrm>
                <a:off x="6793851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A2EAAECE-D16A-4907-B3CF-C0C7B96C45A2}"/>
                  </a:ext>
                </a:extLst>
              </p:cNvPr>
              <p:cNvSpPr/>
              <p:nvPr/>
            </p:nvSpPr>
            <p:spPr>
              <a:xfrm>
                <a:off x="7543469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9AB52FB-64FE-49AC-8AD8-9934EA894A7B}"/>
                  </a:ext>
                </a:extLst>
              </p:cNvPr>
              <p:cNvSpPr/>
              <p:nvPr/>
            </p:nvSpPr>
            <p:spPr>
              <a:xfrm>
                <a:off x="6237591" y="20708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AE41194-B771-4BBF-976F-957B556E252B}"/>
                  </a:ext>
                </a:extLst>
              </p:cNvPr>
              <p:cNvSpPr/>
              <p:nvPr/>
            </p:nvSpPr>
            <p:spPr>
              <a:xfrm>
                <a:off x="6986256" y="20708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6348478-C452-48FE-A7B5-B73A70870EF0}"/>
                  </a:ext>
                </a:extLst>
              </p:cNvPr>
              <p:cNvSpPr/>
              <p:nvPr/>
            </p:nvSpPr>
            <p:spPr>
              <a:xfrm>
                <a:off x="6405231" y="10802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A32F7C6-0721-4EEF-B405-AA5C8A7627AB}"/>
                  </a:ext>
                </a:extLst>
              </p:cNvPr>
              <p:cNvSpPr/>
              <p:nvPr/>
            </p:nvSpPr>
            <p:spPr>
              <a:xfrm>
                <a:off x="5281281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A206452-003C-42C5-960B-445240E81A6D}"/>
                  </a:ext>
                </a:extLst>
              </p:cNvPr>
              <p:cNvSpPr/>
              <p:nvPr/>
            </p:nvSpPr>
            <p:spPr>
              <a:xfrm>
                <a:off x="5281281" y="23908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C686EB5-C8FE-4891-8076-9D71FD8063BB}"/>
                  </a:ext>
                </a:extLst>
              </p:cNvPr>
              <p:cNvSpPr/>
              <p:nvPr/>
            </p:nvSpPr>
            <p:spPr>
              <a:xfrm>
                <a:off x="7928279" y="173266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D9BD41B-5859-4C58-8446-F43E90AECA36}"/>
                  </a:ext>
                </a:extLst>
              </p:cNvPr>
              <p:cNvSpPr/>
              <p:nvPr/>
            </p:nvSpPr>
            <p:spPr>
              <a:xfrm>
                <a:off x="7919706" y="238608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6E7957D-FB68-4176-A09E-3A9F54E216DF}"/>
                  </a:ext>
                </a:extLst>
              </p:cNvPr>
              <p:cNvSpPr/>
              <p:nvPr/>
            </p:nvSpPr>
            <p:spPr>
              <a:xfrm>
                <a:off x="5852781" y="272421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60B0828-BB2D-4532-AEBF-AAC3020DC0CB}"/>
                  </a:ext>
                </a:extLst>
              </p:cNvPr>
              <p:cNvSpPr/>
              <p:nvPr/>
            </p:nvSpPr>
            <p:spPr>
              <a:xfrm>
                <a:off x="5848019" y="140500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471B953-873D-4244-9088-11FA00BE5DBA}"/>
                  </a:ext>
                </a:extLst>
              </p:cNvPr>
              <p:cNvSpPr/>
              <p:nvPr/>
            </p:nvSpPr>
            <p:spPr>
              <a:xfrm>
                <a:off x="6795756" y="109068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CECEE60-ABBF-4525-B0C0-1B5711EF7E38}"/>
                  </a:ext>
                </a:extLst>
              </p:cNvPr>
              <p:cNvSpPr/>
              <p:nvPr/>
            </p:nvSpPr>
            <p:spPr>
              <a:xfrm>
                <a:off x="6414756" y="30518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DD139F9-0FE2-4403-A962-8926F1493492}"/>
                  </a:ext>
                </a:extLst>
              </p:cNvPr>
              <p:cNvSpPr/>
              <p:nvPr/>
            </p:nvSpPr>
            <p:spPr>
              <a:xfrm>
                <a:off x="6809091" y="30518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B891EFB-7C1F-4500-849D-BEE4D8FD2D77}"/>
                  </a:ext>
                </a:extLst>
              </p:cNvPr>
              <p:cNvSpPr/>
              <p:nvPr/>
            </p:nvSpPr>
            <p:spPr>
              <a:xfrm>
                <a:off x="7357731" y="141834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4A20E701-FF62-4849-AEFF-3C818DE43037}"/>
                  </a:ext>
                </a:extLst>
              </p:cNvPr>
              <p:cNvSpPr/>
              <p:nvPr/>
            </p:nvSpPr>
            <p:spPr>
              <a:xfrm>
                <a:off x="5656566" y="17279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53CCE51-E41E-4712-910F-3C825D3177F2}"/>
                  </a:ext>
                </a:extLst>
              </p:cNvPr>
              <p:cNvSpPr/>
              <p:nvPr/>
            </p:nvSpPr>
            <p:spPr>
              <a:xfrm>
                <a:off x="6405231" y="17279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8D70A6F-CDEE-4994-9BC4-75BFE0CA8072}"/>
                  </a:ext>
                </a:extLst>
              </p:cNvPr>
              <p:cNvSpPr/>
              <p:nvPr/>
            </p:nvSpPr>
            <p:spPr>
              <a:xfrm>
                <a:off x="6237591" y="14135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08A348F-DB67-4712-A703-7C4DDE40F88C}"/>
                  </a:ext>
                </a:extLst>
              </p:cNvPr>
              <p:cNvSpPr/>
              <p:nvPr/>
            </p:nvSpPr>
            <p:spPr>
              <a:xfrm>
                <a:off x="6986256" y="14135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193D0D9D-9844-4580-8D58-7162522A218A}"/>
                  </a:ext>
                </a:extLst>
              </p:cNvPr>
              <p:cNvSpPr/>
              <p:nvPr/>
            </p:nvSpPr>
            <p:spPr>
              <a:xfrm>
                <a:off x="7355826" y="206699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4DF8A19-BB01-4EB8-976D-6BD6EA8E1EC8}"/>
                  </a:ext>
                </a:extLst>
              </p:cNvPr>
              <p:cNvSpPr/>
              <p:nvPr/>
            </p:nvSpPr>
            <p:spPr>
              <a:xfrm>
                <a:off x="8105444" y="206699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3ED7F1A-2F84-415F-AB29-3F663713BADA}"/>
                  </a:ext>
                </a:extLst>
              </p:cNvPr>
              <p:cNvSpPr/>
              <p:nvPr/>
            </p:nvSpPr>
            <p:spPr>
              <a:xfrm>
                <a:off x="6794804" y="239751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65AB82E7-D434-4AC9-ABFC-12FCAA3A5B1A}"/>
                  </a:ext>
                </a:extLst>
              </p:cNvPr>
              <p:cNvSpPr/>
              <p:nvPr/>
            </p:nvSpPr>
            <p:spPr>
              <a:xfrm>
                <a:off x="7543469" y="239751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6" name="Oval 50">
              <a:extLst>
                <a:ext uri="{FF2B5EF4-FFF2-40B4-BE49-F238E27FC236}">
                  <a16:creationId xmlns:a16="http://schemas.microsoft.com/office/drawing/2014/main" id="{169ED708-ADC2-4720-9F63-4407AC91F7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5711" y="1969510"/>
              <a:ext cx="304016" cy="343366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7" name="Heart 17">
              <a:extLst>
                <a:ext uri="{FF2B5EF4-FFF2-40B4-BE49-F238E27FC236}">
                  <a16:creationId xmlns:a16="http://schemas.microsoft.com/office/drawing/2014/main" id="{2EE49FC1-0219-4B4C-9FB8-AD7DD1EE884C}"/>
                </a:ext>
              </a:extLst>
            </p:cNvPr>
            <p:cNvSpPr/>
            <p:nvPr/>
          </p:nvSpPr>
          <p:spPr>
            <a:xfrm>
              <a:off x="7080464" y="1663425"/>
              <a:ext cx="324888" cy="31854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8" name="Rounded Rectangle 25">
              <a:extLst>
                <a:ext uri="{FF2B5EF4-FFF2-40B4-BE49-F238E27FC236}">
                  <a16:creationId xmlns:a16="http://schemas.microsoft.com/office/drawing/2014/main" id="{4345DF51-F8C5-4678-9C98-512CF8A517CB}"/>
                </a:ext>
              </a:extLst>
            </p:cNvPr>
            <p:cNvSpPr/>
            <p:nvPr/>
          </p:nvSpPr>
          <p:spPr>
            <a:xfrm>
              <a:off x="5940450" y="1659330"/>
              <a:ext cx="322534" cy="271830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9" name="Chord 32">
              <a:extLst>
                <a:ext uri="{FF2B5EF4-FFF2-40B4-BE49-F238E27FC236}">
                  <a16:creationId xmlns:a16="http://schemas.microsoft.com/office/drawing/2014/main" id="{2DAF35A8-C677-474E-AD0B-9ACBA6746D57}"/>
                </a:ext>
              </a:extLst>
            </p:cNvPr>
            <p:cNvSpPr/>
            <p:nvPr/>
          </p:nvSpPr>
          <p:spPr>
            <a:xfrm>
              <a:off x="6509664" y="2627883"/>
              <a:ext cx="322534" cy="319706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0" name="Rounded Rectangle 40">
              <a:extLst>
                <a:ext uri="{FF2B5EF4-FFF2-40B4-BE49-F238E27FC236}">
                  <a16:creationId xmlns:a16="http://schemas.microsoft.com/office/drawing/2014/main" id="{D58E3EE1-2360-4C17-B1F0-32E858CB619A}"/>
                </a:ext>
              </a:extLst>
            </p:cNvPr>
            <p:cNvSpPr/>
            <p:nvPr/>
          </p:nvSpPr>
          <p:spPr>
            <a:xfrm rot="2942052">
              <a:off x="6522986" y="1320229"/>
              <a:ext cx="299808" cy="318950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2" name="Rounded Rectangle 17">
              <a:extLst>
                <a:ext uri="{FF2B5EF4-FFF2-40B4-BE49-F238E27FC236}">
                  <a16:creationId xmlns:a16="http://schemas.microsoft.com/office/drawing/2014/main" id="{F296E04D-9E20-4C75-B95A-12826B8B03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7850" y="2281894"/>
              <a:ext cx="215808" cy="343366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3" name="Oval 25">
              <a:extLst>
                <a:ext uri="{FF2B5EF4-FFF2-40B4-BE49-F238E27FC236}">
                  <a16:creationId xmlns:a16="http://schemas.microsoft.com/office/drawing/2014/main" id="{B06A24B7-6534-4AA2-98CA-74AF5CB53B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283" y="1958406"/>
              <a:ext cx="342900" cy="343366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4" name="Block Arc 20">
              <a:extLst>
                <a:ext uri="{FF2B5EF4-FFF2-40B4-BE49-F238E27FC236}">
                  <a16:creationId xmlns:a16="http://schemas.microsoft.com/office/drawing/2014/main" id="{8FC96FD2-5D5F-404A-915E-586E7FE73A5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13625" y="2280181"/>
              <a:ext cx="355562" cy="385538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35" name="Trapezoid 28">
              <a:extLst>
                <a:ext uri="{FF2B5EF4-FFF2-40B4-BE49-F238E27FC236}">
                  <a16:creationId xmlns:a16="http://schemas.microsoft.com/office/drawing/2014/main" id="{1D60120A-81C6-430F-99C8-17685A96D7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1982" y="1942120"/>
              <a:ext cx="283330" cy="343366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8B3F4E3-A21A-42A5-BBAC-8E92556AD3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39" y="266434"/>
            <a:ext cx="3964435" cy="6591566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826B5D56-D751-4A5B-92B6-A51AB002259A}"/>
              </a:ext>
            </a:extLst>
          </p:cNvPr>
          <p:cNvSpPr txBox="1"/>
          <p:nvPr/>
        </p:nvSpPr>
        <p:spPr>
          <a:xfrm>
            <a:off x="483247" y="370051"/>
            <a:ext cx="805124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800" b="1" dirty="0" err="1">
                <a:solidFill>
                  <a:schemeClr val="bg1"/>
                </a:solidFill>
                <a:latin typeface="Montserrat" panose="00000500000000000000" pitchFamily="2" charset="0"/>
                <a:cs typeface="Aharoni" panose="02010803020104030203" pitchFamily="2" charset="-79"/>
              </a:rPr>
              <a:t>Tujuan</a:t>
            </a:r>
            <a:endParaRPr lang="ko-KR" altLang="en-US" sz="9600" b="1" dirty="0">
              <a:solidFill>
                <a:schemeClr val="bg1"/>
              </a:solidFill>
              <a:latin typeface="Montserrat" panose="000005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A485105-9171-4259-AF3C-B9288018D1A8}"/>
              </a:ext>
            </a:extLst>
          </p:cNvPr>
          <p:cNvSpPr txBox="1"/>
          <p:nvPr/>
        </p:nvSpPr>
        <p:spPr>
          <a:xfrm>
            <a:off x="719573" y="3562217"/>
            <a:ext cx="656188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mengimplementasikan </a:t>
            </a:r>
            <a:r>
              <a:rPr lang="id-ID" sz="15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sistem pakar </a:t>
            </a:r>
            <a:r>
              <a:rPr lang="id-ID" sz="14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diagnosa </a:t>
            </a:r>
            <a:r>
              <a:rPr lang="id-ID" sz="14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penyakit kulit pada wajah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itchFamily="34" charset="0"/>
              </a:rPr>
              <a:t>berbasis</a:t>
            </a:r>
            <a:r>
              <a:rPr lang="en-US" sz="14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itchFamily="34" charset="0"/>
              </a:rPr>
              <a:t> 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  <a:latin typeface="Montserrat" panose="00000500000000000000" pitchFamily="2" charset="0"/>
              <a:ea typeface="Calibri" panose="020F0502020204030204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Mendiagnosa</a:t>
            </a:r>
            <a:r>
              <a:rPr lang="en-US" sz="14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10 </a:t>
            </a:r>
            <a:r>
              <a:rPr lang="en-US" sz="14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jenis</a:t>
            </a:r>
            <a:r>
              <a:rPr lang="en-US" sz="14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penyakit</a:t>
            </a:r>
            <a:r>
              <a:rPr lang="en-US" sz="14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kulit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  <a:ea typeface="Calibri" panose="020F0502020204030204" pitchFamily="34" charset="0"/>
              </a:rPr>
              <a:t>wajah</a:t>
            </a:r>
            <a:r>
              <a:rPr lang="en-US" sz="14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id-ID" sz="14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menggunakan metode </a:t>
            </a:r>
            <a:r>
              <a:rPr lang="id-ID" sz="1400" b="1" i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Forward Chaining</a:t>
            </a:r>
            <a:r>
              <a:rPr lang="id-ID" sz="14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id-ID" sz="14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dan </a:t>
            </a:r>
            <a:r>
              <a:rPr lang="id-ID" sz="1400" b="1" i="1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Certainly Factor</a:t>
            </a:r>
            <a:endParaRPr lang="en-US" sz="1400" b="1" dirty="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283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7" descr="A picture containing indoor, microscope, table, wall&#10;&#10;Description generated with very high confidence">
            <a:extLst>
              <a:ext uri="{FF2B5EF4-FFF2-40B4-BE49-F238E27FC236}">
                <a16:creationId xmlns:a16="http://schemas.microsoft.com/office/drawing/2014/main" id="{B9D27C6C-D9B7-4D88-85B7-CF659ECA8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>
            <a:fillRect/>
          </a:stretch>
        </p:blipFill>
        <p:spPr>
          <a:xfrm>
            <a:off x="0" y="1039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Placeholder 17" descr="A picture containing indoor, microscope, table, wall&#10;&#10;Description generated with very high confidence">
            <a:extLst>
              <a:ext uri="{FF2B5EF4-FFF2-40B4-BE49-F238E27FC236}">
                <a16:creationId xmlns:a16="http://schemas.microsoft.com/office/drawing/2014/main" id="{27547483-3E4D-476E-9FA3-0A2EDE6FF8C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Picture Placeholder 5" descr="A person holding a tennis racket&#10;&#10;Description generated with high confidence">
            <a:extLst>
              <a:ext uri="{FF2B5EF4-FFF2-40B4-BE49-F238E27FC236}">
                <a16:creationId xmlns:a16="http://schemas.microsoft.com/office/drawing/2014/main" id="{EE0A5EC1-10B9-4EF4-931E-28D4E3D2BA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0"/>
          <a:stretch/>
        </p:blipFill>
        <p:spPr>
          <a:xfrm flipH="1">
            <a:off x="0" y="0"/>
            <a:ext cx="6096000" cy="6858000"/>
          </a:xfr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9ED749-F679-4622-BDEF-3AC11456AE20}"/>
              </a:ext>
            </a:extLst>
          </p:cNvPr>
          <p:cNvSpPr/>
          <p:nvPr/>
        </p:nvSpPr>
        <p:spPr>
          <a:xfrm>
            <a:off x="8594288" y="1515669"/>
            <a:ext cx="3174599" cy="4235379"/>
          </a:xfrm>
          <a:custGeom>
            <a:avLst/>
            <a:gdLst>
              <a:gd name="connsiteX0" fmla="*/ 3374231 w 3905250"/>
              <a:gd name="connsiteY0" fmla="*/ 5203318 h 5210175"/>
              <a:gd name="connsiteX1" fmla="*/ 533019 w 3905250"/>
              <a:gd name="connsiteY1" fmla="*/ 5203318 h 5210175"/>
              <a:gd name="connsiteX2" fmla="*/ 7144 w 3905250"/>
              <a:gd name="connsiteY2" fmla="*/ 4677442 h 5210175"/>
              <a:gd name="connsiteX3" fmla="*/ 7144 w 3905250"/>
              <a:gd name="connsiteY3" fmla="*/ 533019 h 5210175"/>
              <a:gd name="connsiteX4" fmla="*/ 533019 w 3905250"/>
              <a:gd name="connsiteY4" fmla="*/ 7144 h 5210175"/>
              <a:gd name="connsiteX5" fmla="*/ 3374231 w 3905250"/>
              <a:gd name="connsiteY5" fmla="*/ 7144 h 5210175"/>
              <a:gd name="connsiteX6" fmla="*/ 3900107 w 3905250"/>
              <a:gd name="connsiteY6" fmla="*/ 533019 h 5210175"/>
              <a:gd name="connsiteX7" fmla="*/ 3900107 w 3905250"/>
              <a:gd name="connsiteY7" fmla="*/ 4677347 h 5210175"/>
              <a:gd name="connsiteX8" fmla="*/ 3374231 w 3905250"/>
              <a:gd name="connsiteY8" fmla="*/ 5203318 h 52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5250" h="5210175">
                <a:moveTo>
                  <a:pt x="3374231" y="5203318"/>
                </a:moveTo>
                <a:lnTo>
                  <a:pt x="533019" y="5203318"/>
                </a:lnTo>
                <a:cubicBezTo>
                  <a:pt x="242602" y="5203318"/>
                  <a:pt x="7144" y="4967859"/>
                  <a:pt x="7144" y="4677442"/>
                </a:cubicBezTo>
                <a:lnTo>
                  <a:pt x="7144" y="533019"/>
                </a:lnTo>
                <a:cubicBezTo>
                  <a:pt x="7144" y="242602"/>
                  <a:pt x="242602" y="7144"/>
                  <a:pt x="533019" y="7144"/>
                </a:cubicBezTo>
                <a:lnTo>
                  <a:pt x="3374231" y="7144"/>
                </a:lnTo>
                <a:cubicBezTo>
                  <a:pt x="3664649" y="7144"/>
                  <a:pt x="3900107" y="242602"/>
                  <a:pt x="3900107" y="533019"/>
                </a:cubicBezTo>
                <a:lnTo>
                  <a:pt x="3900107" y="4677347"/>
                </a:lnTo>
                <a:cubicBezTo>
                  <a:pt x="3900107" y="4967859"/>
                  <a:pt x="3664649" y="5203318"/>
                  <a:pt x="3374231" y="5203318"/>
                </a:cubicBezTo>
                <a:close/>
              </a:path>
            </a:pathLst>
          </a:custGeom>
          <a:gradFill>
            <a:gsLst>
              <a:gs pos="83000">
                <a:srgbClr val="123873"/>
              </a:gs>
              <a:gs pos="0">
                <a:srgbClr val="04B6CC">
                  <a:alpha val="47000"/>
                </a:srgbClr>
              </a:gs>
            </a:gsLst>
            <a:lin ang="12600000" scaled="0"/>
          </a:gradFill>
          <a:ln w="952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0BC267-B459-45E0-AB3A-66C945AAD7FA}"/>
              </a:ext>
            </a:extLst>
          </p:cNvPr>
          <p:cNvSpPr txBox="1"/>
          <p:nvPr/>
        </p:nvSpPr>
        <p:spPr>
          <a:xfrm>
            <a:off x="8890763" y="3401289"/>
            <a:ext cx="255393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Penulis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dapat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mengetahui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bagaimana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proses </a:t>
            </a:r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penerapan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metode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i="1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Forward Chaining 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dan </a:t>
            </a:r>
            <a:r>
              <a:rPr lang="en-US" altLang="ko-KR" sz="1400" i="1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Certainly Factor </a:t>
            </a:r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dalam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mendiagnosis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penyakit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pada </a:t>
            </a:r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kulit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wajah</a:t>
            </a:r>
            <a:r>
              <a:rPr lang="en-US" altLang="ko-KR" sz="1400" dirty="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rPr>
              <a:t>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C304435-7083-4CBF-8B35-04FD1A9D4223}"/>
              </a:ext>
            </a:extLst>
          </p:cNvPr>
          <p:cNvSpPr txBox="1">
            <a:spLocks/>
          </p:cNvSpPr>
          <p:nvPr/>
        </p:nvSpPr>
        <p:spPr>
          <a:xfrm>
            <a:off x="8971509" y="2986219"/>
            <a:ext cx="252837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800" b="1" dirty="0" err="1">
                <a:solidFill>
                  <a:schemeClr val="bg1"/>
                </a:solidFill>
              </a:rPr>
              <a:t>Manfaat</a:t>
            </a:r>
            <a:r>
              <a:rPr lang="en-US" altLang="ko-KR" sz="1800" b="1" dirty="0">
                <a:solidFill>
                  <a:schemeClr val="bg1"/>
                </a:solidFill>
              </a:rPr>
              <a:t> </a:t>
            </a:r>
            <a:r>
              <a:rPr lang="en-US" altLang="ko-KR" sz="1800" b="1" dirty="0" err="1">
                <a:solidFill>
                  <a:schemeClr val="bg1"/>
                </a:solidFill>
              </a:rPr>
              <a:t>Bagi</a:t>
            </a:r>
            <a:r>
              <a:rPr lang="en-US" altLang="ko-KR" sz="1800" b="1" dirty="0">
                <a:solidFill>
                  <a:schemeClr val="bg1"/>
                </a:solidFill>
              </a:rPr>
              <a:t> </a:t>
            </a:r>
            <a:r>
              <a:rPr lang="en-US" altLang="ko-KR" sz="1800" b="1" dirty="0" err="1">
                <a:solidFill>
                  <a:schemeClr val="bg1"/>
                </a:solidFill>
              </a:rPr>
              <a:t>Penulis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FAE1E-B69A-49DB-8CB2-115BBA5C54BB}"/>
              </a:ext>
            </a:extLst>
          </p:cNvPr>
          <p:cNvSpPr txBox="1"/>
          <p:nvPr/>
        </p:nvSpPr>
        <p:spPr>
          <a:xfrm>
            <a:off x="1" y="-10390"/>
            <a:ext cx="12191999" cy="769441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Manfaat</a:t>
            </a:r>
            <a:r>
              <a:rPr lang="en-US" sz="4400" b="1" dirty="0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Penelitian</a:t>
            </a:r>
            <a:endParaRPr lang="en-US" sz="4400" b="1" dirty="0">
              <a:solidFill>
                <a:schemeClr val="bg1"/>
              </a:solidFill>
              <a:latin typeface="Montserrat" panose="000005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BF7E541-EAC8-4DF3-8411-1155E80C5C0B}"/>
              </a:ext>
            </a:extLst>
          </p:cNvPr>
          <p:cNvSpPr/>
          <p:nvPr/>
        </p:nvSpPr>
        <p:spPr>
          <a:xfrm>
            <a:off x="4480989" y="1515669"/>
            <a:ext cx="3606294" cy="4235379"/>
          </a:xfrm>
          <a:custGeom>
            <a:avLst/>
            <a:gdLst>
              <a:gd name="connsiteX0" fmla="*/ 3374231 w 3905250"/>
              <a:gd name="connsiteY0" fmla="*/ 5203318 h 5210175"/>
              <a:gd name="connsiteX1" fmla="*/ 533019 w 3905250"/>
              <a:gd name="connsiteY1" fmla="*/ 5203318 h 5210175"/>
              <a:gd name="connsiteX2" fmla="*/ 7144 w 3905250"/>
              <a:gd name="connsiteY2" fmla="*/ 4677442 h 5210175"/>
              <a:gd name="connsiteX3" fmla="*/ 7144 w 3905250"/>
              <a:gd name="connsiteY3" fmla="*/ 533019 h 5210175"/>
              <a:gd name="connsiteX4" fmla="*/ 533019 w 3905250"/>
              <a:gd name="connsiteY4" fmla="*/ 7144 h 5210175"/>
              <a:gd name="connsiteX5" fmla="*/ 3374231 w 3905250"/>
              <a:gd name="connsiteY5" fmla="*/ 7144 h 5210175"/>
              <a:gd name="connsiteX6" fmla="*/ 3900107 w 3905250"/>
              <a:gd name="connsiteY6" fmla="*/ 533019 h 5210175"/>
              <a:gd name="connsiteX7" fmla="*/ 3900107 w 3905250"/>
              <a:gd name="connsiteY7" fmla="*/ 4677347 h 5210175"/>
              <a:gd name="connsiteX8" fmla="*/ 3374231 w 3905250"/>
              <a:gd name="connsiteY8" fmla="*/ 5203318 h 52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5250" h="5210175">
                <a:moveTo>
                  <a:pt x="3374231" y="5203318"/>
                </a:moveTo>
                <a:lnTo>
                  <a:pt x="533019" y="5203318"/>
                </a:lnTo>
                <a:cubicBezTo>
                  <a:pt x="242602" y="5203318"/>
                  <a:pt x="7144" y="4967859"/>
                  <a:pt x="7144" y="4677442"/>
                </a:cubicBezTo>
                <a:lnTo>
                  <a:pt x="7144" y="533019"/>
                </a:lnTo>
                <a:cubicBezTo>
                  <a:pt x="7144" y="242602"/>
                  <a:pt x="242602" y="7144"/>
                  <a:pt x="533019" y="7144"/>
                </a:cubicBezTo>
                <a:lnTo>
                  <a:pt x="3374231" y="7144"/>
                </a:lnTo>
                <a:cubicBezTo>
                  <a:pt x="3664649" y="7144"/>
                  <a:pt x="3900107" y="242602"/>
                  <a:pt x="3900107" y="533019"/>
                </a:cubicBezTo>
                <a:lnTo>
                  <a:pt x="3900107" y="4677347"/>
                </a:lnTo>
                <a:cubicBezTo>
                  <a:pt x="3900107" y="4967859"/>
                  <a:pt x="3664649" y="5203318"/>
                  <a:pt x="3374231" y="5203318"/>
                </a:cubicBezTo>
                <a:close/>
              </a:path>
            </a:pathLst>
          </a:custGeom>
          <a:gradFill>
            <a:gsLst>
              <a:gs pos="83000">
                <a:srgbClr val="123873"/>
              </a:gs>
              <a:gs pos="0">
                <a:srgbClr val="04B6CC">
                  <a:alpha val="47000"/>
                </a:srgbClr>
              </a:gs>
            </a:gsLst>
            <a:lin ang="12600000" scaled="0"/>
          </a:gradFill>
          <a:ln w="952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92C2DE-5848-45EA-9B5B-688BD6B183BE}"/>
              </a:ext>
            </a:extLst>
          </p:cNvPr>
          <p:cNvSpPr txBox="1"/>
          <p:nvPr/>
        </p:nvSpPr>
        <p:spPr>
          <a:xfrm>
            <a:off x="4629752" y="3347427"/>
            <a:ext cx="34496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Tersedianya aplikasi untuk user atau petugas klinik agar mengetahui gejala-gejala, jenis-jenis serta solusi penyakit kulit pada wajah  dengan cara yang mudah dan biaya yang tidak mahal sengingga alasan kurangnya pengetahuan  serta informasi dapat teratasi</a:t>
            </a:r>
            <a:endParaRPr lang="ko-KR" altLang="en-US" sz="1400" dirty="0">
              <a:solidFill>
                <a:schemeClr val="bg1"/>
              </a:solidFill>
              <a:latin typeface="Montserrat" panose="00000500000000000000" pitchFamily="2" charset="0"/>
              <a:cs typeface="Arial" pitchFamily="34" charset="0"/>
            </a:endParaRP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12F5B2D-E4FA-4086-87FB-DCC081089D3A}"/>
              </a:ext>
            </a:extLst>
          </p:cNvPr>
          <p:cNvSpPr txBox="1">
            <a:spLocks/>
          </p:cNvSpPr>
          <p:nvPr/>
        </p:nvSpPr>
        <p:spPr>
          <a:xfrm>
            <a:off x="5206673" y="2939965"/>
            <a:ext cx="2295777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800" b="1" dirty="0" err="1">
                <a:solidFill>
                  <a:schemeClr val="bg1"/>
                </a:solidFill>
              </a:rPr>
              <a:t>Manfaat</a:t>
            </a:r>
            <a:r>
              <a:rPr lang="en-US" altLang="ko-KR" sz="1800" b="1" dirty="0">
                <a:solidFill>
                  <a:schemeClr val="bg1"/>
                </a:solidFill>
              </a:rPr>
              <a:t> </a:t>
            </a:r>
            <a:r>
              <a:rPr lang="en-US" altLang="ko-KR" sz="1800" b="1" dirty="0" err="1">
                <a:solidFill>
                  <a:schemeClr val="bg1"/>
                </a:solidFill>
              </a:rPr>
              <a:t>bagi</a:t>
            </a:r>
            <a:r>
              <a:rPr lang="en-US" altLang="ko-KR" sz="1800" b="1" dirty="0">
                <a:solidFill>
                  <a:schemeClr val="bg1"/>
                </a:solidFill>
              </a:rPr>
              <a:t> </a:t>
            </a:r>
            <a:r>
              <a:rPr lang="en-US" altLang="ko-KR" sz="1800" b="1" dirty="0" err="1">
                <a:solidFill>
                  <a:schemeClr val="bg1"/>
                </a:solidFill>
              </a:rPr>
              <a:t>Klinik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6ABDEC2-3B83-4AFB-81DC-0DDE141C238B}"/>
              </a:ext>
            </a:extLst>
          </p:cNvPr>
          <p:cNvSpPr/>
          <p:nvPr/>
        </p:nvSpPr>
        <p:spPr>
          <a:xfrm>
            <a:off x="692113" y="1515669"/>
            <a:ext cx="3174599" cy="4235379"/>
          </a:xfrm>
          <a:custGeom>
            <a:avLst/>
            <a:gdLst>
              <a:gd name="connsiteX0" fmla="*/ 3374231 w 3905250"/>
              <a:gd name="connsiteY0" fmla="*/ 5203318 h 5210175"/>
              <a:gd name="connsiteX1" fmla="*/ 533019 w 3905250"/>
              <a:gd name="connsiteY1" fmla="*/ 5203318 h 5210175"/>
              <a:gd name="connsiteX2" fmla="*/ 7144 w 3905250"/>
              <a:gd name="connsiteY2" fmla="*/ 4677442 h 5210175"/>
              <a:gd name="connsiteX3" fmla="*/ 7144 w 3905250"/>
              <a:gd name="connsiteY3" fmla="*/ 533019 h 5210175"/>
              <a:gd name="connsiteX4" fmla="*/ 533019 w 3905250"/>
              <a:gd name="connsiteY4" fmla="*/ 7144 h 5210175"/>
              <a:gd name="connsiteX5" fmla="*/ 3374231 w 3905250"/>
              <a:gd name="connsiteY5" fmla="*/ 7144 h 5210175"/>
              <a:gd name="connsiteX6" fmla="*/ 3900107 w 3905250"/>
              <a:gd name="connsiteY6" fmla="*/ 533019 h 5210175"/>
              <a:gd name="connsiteX7" fmla="*/ 3900107 w 3905250"/>
              <a:gd name="connsiteY7" fmla="*/ 4677347 h 5210175"/>
              <a:gd name="connsiteX8" fmla="*/ 3374231 w 3905250"/>
              <a:gd name="connsiteY8" fmla="*/ 5203318 h 52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5250" h="5210175">
                <a:moveTo>
                  <a:pt x="3374231" y="5203318"/>
                </a:moveTo>
                <a:lnTo>
                  <a:pt x="533019" y="5203318"/>
                </a:lnTo>
                <a:cubicBezTo>
                  <a:pt x="242602" y="5203318"/>
                  <a:pt x="7144" y="4967859"/>
                  <a:pt x="7144" y="4677442"/>
                </a:cubicBezTo>
                <a:lnTo>
                  <a:pt x="7144" y="533019"/>
                </a:lnTo>
                <a:cubicBezTo>
                  <a:pt x="7144" y="242602"/>
                  <a:pt x="242602" y="7144"/>
                  <a:pt x="533019" y="7144"/>
                </a:cubicBezTo>
                <a:lnTo>
                  <a:pt x="3374231" y="7144"/>
                </a:lnTo>
                <a:cubicBezTo>
                  <a:pt x="3664649" y="7144"/>
                  <a:pt x="3900107" y="242602"/>
                  <a:pt x="3900107" y="533019"/>
                </a:cubicBezTo>
                <a:lnTo>
                  <a:pt x="3900107" y="4677347"/>
                </a:lnTo>
                <a:cubicBezTo>
                  <a:pt x="3900107" y="4967859"/>
                  <a:pt x="3664649" y="5203318"/>
                  <a:pt x="3374231" y="5203318"/>
                </a:cubicBezTo>
                <a:close/>
              </a:path>
            </a:pathLst>
          </a:custGeom>
          <a:gradFill>
            <a:gsLst>
              <a:gs pos="93000">
                <a:srgbClr val="123873"/>
              </a:gs>
              <a:gs pos="0">
                <a:srgbClr val="04B6CC">
                  <a:alpha val="47000"/>
                </a:srgbClr>
              </a:gs>
            </a:gsLst>
            <a:lin ang="12600000" scaled="0"/>
          </a:gradFill>
          <a:ln w="952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2F24FA-E8D1-4CFC-8F3E-73E3FCCBD608}"/>
              </a:ext>
            </a:extLst>
          </p:cNvPr>
          <p:cNvSpPr txBox="1"/>
          <p:nvPr/>
        </p:nvSpPr>
        <p:spPr>
          <a:xfrm>
            <a:off x="806927" y="3429000"/>
            <a:ext cx="28781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5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Hasil penelitian ini diharapkan dapat memberikan informasi dan studi literatur bagi dunia  pendidikan, khususnya dibidang teknik informatika</a:t>
            </a:r>
            <a:endParaRPr lang="ko-KR" altLang="en-US" sz="1500" dirty="0">
              <a:solidFill>
                <a:schemeClr val="bg1"/>
              </a:solidFill>
              <a:latin typeface="Montserrat" panose="00000500000000000000" pitchFamily="2" charset="0"/>
              <a:cs typeface="Arial" pitchFamily="34" charset="0"/>
            </a:endParaRP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A869591B-43E4-4116-AF07-CE4F8C850C96}"/>
              </a:ext>
            </a:extLst>
          </p:cNvPr>
          <p:cNvSpPr txBox="1">
            <a:spLocks/>
          </p:cNvSpPr>
          <p:nvPr/>
        </p:nvSpPr>
        <p:spPr>
          <a:xfrm>
            <a:off x="1195121" y="2939965"/>
            <a:ext cx="2257001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800" b="1" dirty="0" err="1">
                <a:solidFill>
                  <a:schemeClr val="bg1"/>
                </a:solidFill>
              </a:rPr>
              <a:t>Manfaat</a:t>
            </a:r>
            <a:r>
              <a:rPr lang="en-US" altLang="ko-KR" sz="1800" b="1" dirty="0">
                <a:solidFill>
                  <a:schemeClr val="bg1"/>
                </a:solidFill>
              </a:rPr>
              <a:t> </a:t>
            </a:r>
            <a:r>
              <a:rPr lang="en-US" altLang="ko-KR" sz="1800" b="1" dirty="0" err="1">
                <a:solidFill>
                  <a:schemeClr val="bg1"/>
                </a:solidFill>
              </a:rPr>
              <a:t>Akademis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27" name="Graphic 26" descr="Brain in head">
            <a:extLst>
              <a:ext uri="{FF2B5EF4-FFF2-40B4-BE49-F238E27FC236}">
                <a16:creationId xmlns:a16="http://schemas.microsoft.com/office/drawing/2014/main" id="{04D945A8-3945-444E-94B9-8B40A4E35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7625" y="1941218"/>
            <a:ext cx="923573" cy="923573"/>
          </a:xfrm>
          <a:prstGeom prst="rect">
            <a:avLst/>
          </a:prstGeom>
        </p:spPr>
      </p:pic>
      <p:pic>
        <p:nvPicPr>
          <p:cNvPr id="29" name="Graphic 28" descr="Medical">
            <a:extLst>
              <a:ext uri="{FF2B5EF4-FFF2-40B4-BE49-F238E27FC236}">
                <a16:creationId xmlns:a16="http://schemas.microsoft.com/office/drawing/2014/main" id="{AD7C2C13-973C-4CF2-974C-882646F0F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4874" y="2072286"/>
            <a:ext cx="718524" cy="718524"/>
          </a:xfrm>
          <a:prstGeom prst="rect">
            <a:avLst/>
          </a:prstGeom>
        </p:spPr>
      </p:pic>
      <p:sp>
        <p:nvSpPr>
          <p:cNvPr id="30" name="Parallelogram 15">
            <a:extLst>
              <a:ext uri="{FF2B5EF4-FFF2-40B4-BE49-F238E27FC236}">
                <a16:creationId xmlns:a16="http://schemas.microsoft.com/office/drawing/2014/main" id="{D6484498-7820-4A1E-8162-787CCC96F91E}"/>
              </a:ext>
            </a:extLst>
          </p:cNvPr>
          <p:cNvSpPr/>
          <p:nvPr/>
        </p:nvSpPr>
        <p:spPr>
          <a:xfrm rot="16200000">
            <a:off x="9939715" y="2044199"/>
            <a:ext cx="686501" cy="742676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84836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 descr="A picture containing indoor, sitting, book, top&#10;&#10;Description generated with high confidence">
            <a:extLst>
              <a:ext uri="{FF2B5EF4-FFF2-40B4-BE49-F238E27FC236}">
                <a16:creationId xmlns:a16="http://schemas.microsoft.com/office/drawing/2014/main" id="{2D0C01E1-CED3-4C19-A5D7-E9AB89CB7C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9" name="Picture Placeholder 42" descr="A picture containing indoor, sitting, book, top&#10;&#10;Description generated with high confidence">
            <a:extLst>
              <a:ext uri="{FF2B5EF4-FFF2-40B4-BE49-F238E27FC236}">
                <a16:creationId xmlns:a16="http://schemas.microsoft.com/office/drawing/2014/main" id="{2774C34B-E920-4081-83D5-32D9EEE91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571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37B47F4-6F33-454B-87AC-D7D0C05988B4}"/>
              </a:ext>
            </a:extLst>
          </p:cNvPr>
          <p:cNvGrpSpPr/>
          <p:nvPr/>
        </p:nvGrpSpPr>
        <p:grpSpPr>
          <a:xfrm rot="10800000">
            <a:off x="4807310" y="500062"/>
            <a:ext cx="8086725" cy="5857875"/>
            <a:chOff x="-623671" y="578644"/>
            <a:chExt cx="8086725" cy="5857875"/>
          </a:xfrm>
          <a:gradFill>
            <a:gsLst>
              <a:gs pos="0">
                <a:srgbClr val="123873">
                  <a:alpha val="49000"/>
                </a:srgbClr>
              </a:gs>
              <a:gs pos="50000">
                <a:srgbClr val="04B6CC">
                  <a:alpha val="67000"/>
                </a:srgbClr>
              </a:gs>
            </a:gsLst>
            <a:lin ang="3000000" scaled="0"/>
          </a:gra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563429-B9CE-4A06-B5EA-4363DB02CDAA}"/>
                </a:ext>
              </a:extLst>
            </p:cNvPr>
            <p:cNvSpPr/>
            <p:nvPr/>
          </p:nvSpPr>
          <p:spPr>
            <a:xfrm>
              <a:off x="-623671" y="578644"/>
              <a:ext cx="8086725" cy="5857875"/>
            </a:xfrm>
            <a:custGeom>
              <a:avLst/>
              <a:gdLst>
                <a:gd name="connsiteX0" fmla="*/ 5519833 w 8086725"/>
                <a:gd name="connsiteY0" fmla="*/ 5856446 h 5857875"/>
                <a:gd name="connsiteX1" fmla="*/ 712470 w 8086725"/>
                <a:gd name="connsiteY1" fmla="*/ 5856446 h 5857875"/>
                <a:gd name="connsiteX2" fmla="*/ 7144 w 8086725"/>
                <a:gd name="connsiteY2" fmla="*/ 5151120 h 5857875"/>
                <a:gd name="connsiteX3" fmla="*/ 7144 w 8086725"/>
                <a:gd name="connsiteY3" fmla="*/ 712470 h 5857875"/>
                <a:gd name="connsiteX4" fmla="*/ 712470 w 8086725"/>
                <a:gd name="connsiteY4" fmla="*/ 7144 h 5857875"/>
                <a:gd name="connsiteX5" fmla="*/ 5533263 w 8086725"/>
                <a:gd name="connsiteY5" fmla="*/ 7144 h 5857875"/>
                <a:gd name="connsiteX6" fmla="*/ 6067425 w 8086725"/>
                <a:gd name="connsiteY6" fmla="*/ 251841 h 5857875"/>
                <a:gd name="connsiteX7" fmla="*/ 7913180 w 8086725"/>
                <a:gd name="connsiteY7" fmla="*/ 2392394 h 5857875"/>
                <a:gd name="connsiteX8" fmla="*/ 7927372 w 8086725"/>
                <a:gd name="connsiteY8" fmla="*/ 3296603 h 5857875"/>
                <a:gd name="connsiteX9" fmla="*/ 6068187 w 8086725"/>
                <a:gd name="connsiteY9" fmla="*/ 5594795 h 5857875"/>
                <a:gd name="connsiteX10" fmla="*/ 5519833 w 8086725"/>
                <a:gd name="connsiteY10" fmla="*/ 5856446 h 585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86725" h="5857875">
                  <a:moveTo>
                    <a:pt x="5519833" y="5856446"/>
                  </a:moveTo>
                  <a:lnTo>
                    <a:pt x="712470" y="5856446"/>
                  </a:lnTo>
                  <a:cubicBezTo>
                    <a:pt x="322898" y="5856446"/>
                    <a:pt x="7144" y="5540693"/>
                    <a:pt x="7144" y="5151120"/>
                  </a:cubicBezTo>
                  <a:lnTo>
                    <a:pt x="7144" y="712470"/>
                  </a:lnTo>
                  <a:cubicBezTo>
                    <a:pt x="7144" y="322898"/>
                    <a:pt x="322898" y="7144"/>
                    <a:pt x="712470" y="7144"/>
                  </a:cubicBezTo>
                  <a:lnTo>
                    <a:pt x="5533263" y="7144"/>
                  </a:lnTo>
                  <a:cubicBezTo>
                    <a:pt x="5738432" y="7144"/>
                    <a:pt x="5933504" y="96488"/>
                    <a:pt x="6067425" y="251841"/>
                  </a:cubicBezTo>
                  <a:lnTo>
                    <a:pt x="7913180" y="2392394"/>
                  </a:lnTo>
                  <a:cubicBezTo>
                    <a:pt x="8135969" y="2650712"/>
                    <a:pt x="8141875" y="3031427"/>
                    <a:pt x="7927372" y="3296603"/>
                  </a:cubicBezTo>
                  <a:lnTo>
                    <a:pt x="6068187" y="5594795"/>
                  </a:lnTo>
                  <a:cubicBezTo>
                    <a:pt x="5934266" y="5760339"/>
                    <a:pt x="5732717" y="5856446"/>
                    <a:pt x="5519833" y="5856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342900" dist="50800" dir="5400000" algn="ctr" rotWithShape="0">
                <a:srgbClr val="000000">
                  <a:alpha val="43137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0C4E8D-DF95-429F-BD7A-7A7052D38096}"/>
                </a:ext>
              </a:extLst>
            </p:cNvPr>
            <p:cNvSpPr/>
            <p:nvPr/>
          </p:nvSpPr>
          <p:spPr>
            <a:xfrm>
              <a:off x="-623100" y="1020318"/>
              <a:ext cx="7562850" cy="4943475"/>
            </a:xfrm>
            <a:custGeom>
              <a:avLst/>
              <a:gdLst>
                <a:gd name="connsiteX0" fmla="*/ 5254848 w 7562850"/>
                <a:gd name="connsiteY0" fmla="*/ 4933474 h 4943475"/>
                <a:gd name="connsiteX1" fmla="*/ 716185 w 7562850"/>
                <a:gd name="connsiteY1" fmla="*/ 4937379 h 4943475"/>
                <a:gd name="connsiteX2" fmla="*/ 10192 w 7562850"/>
                <a:gd name="connsiteY2" fmla="*/ 4232720 h 4943475"/>
                <a:gd name="connsiteX3" fmla="*/ 7144 w 7562850"/>
                <a:gd name="connsiteY3" fmla="*/ 717138 h 4943475"/>
                <a:gd name="connsiteX4" fmla="*/ 711899 w 7562850"/>
                <a:gd name="connsiteY4" fmla="*/ 11145 h 4943475"/>
                <a:gd name="connsiteX5" fmla="*/ 5266849 w 7562850"/>
                <a:gd name="connsiteY5" fmla="*/ 7144 h 4943475"/>
                <a:gd name="connsiteX6" fmla="*/ 5779961 w 7562850"/>
                <a:gd name="connsiteY6" fmla="*/ 227934 h 4943475"/>
                <a:gd name="connsiteX7" fmla="*/ 7367493 w 7562850"/>
                <a:gd name="connsiteY7" fmla="*/ 1907096 h 4943475"/>
                <a:gd name="connsiteX8" fmla="*/ 7386638 w 7562850"/>
                <a:gd name="connsiteY8" fmla="*/ 2855119 h 4943475"/>
                <a:gd name="connsiteX9" fmla="*/ 5785867 w 7562850"/>
                <a:gd name="connsiteY9" fmla="*/ 4691539 h 4943475"/>
                <a:gd name="connsiteX10" fmla="*/ 5254848 w 7562850"/>
                <a:gd name="connsiteY10" fmla="*/ 4933474 h 494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2850" h="4943475">
                  <a:moveTo>
                    <a:pt x="5254848" y="4933474"/>
                  </a:moveTo>
                  <a:lnTo>
                    <a:pt x="716185" y="4937379"/>
                  </a:lnTo>
                  <a:cubicBezTo>
                    <a:pt x="326613" y="4937761"/>
                    <a:pt x="10573" y="4622197"/>
                    <a:pt x="10192" y="4232720"/>
                  </a:cubicBezTo>
                  <a:lnTo>
                    <a:pt x="7144" y="717138"/>
                  </a:lnTo>
                  <a:cubicBezTo>
                    <a:pt x="6763" y="327565"/>
                    <a:pt x="322326" y="11526"/>
                    <a:pt x="711899" y="11145"/>
                  </a:cubicBezTo>
                  <a:lnTo>
                    <a:pt x="5266849" y="7144"/>
                  </a:lnTo>
                  <a:cubicBezTo>
                    <a:pt x="5460969" y="6954"/>
                    <a:pt x="5646611" y="86868"/>
                    <a:pt x="5779961" y="227934"/>
                  </a:cubicBezTo>
                  <a:lnTo>
                    <a:pt x="7367493" y="1907096"/>
                  </a:lnTo>
                  <a:cubicBezTo>
                    <a:pt x="7617048" y="2171034"/>
                    <a:pt x="7625335" y="2581371"/>
                    <a:pt x="7386638" y="2855119"/>
                  </a:cubicBezTo>
                  <a:lnTo>
                    <a:pt x="5785867" y="4691539"/>
                  </a:lnTo>
                  <a:cubicBezTo>
                    <a:pt x="5652136" y="4845082"/>
                    <a:pt x="5458492" y="4933284"/>
                    <a:pt x="5254848" y="49334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3429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0BB7EE-A4C4-456C-8E21-96E8D7CEF498}"/>
                </a:ext>
              </a:extLst>
            </p:cNvPr>
            <p:cNvSpPr/>
            <p:nvPr/>
          </p:nvSpPr>
          <p:spPr>
            <a:xfrm>
              <a:off x="-623100" y="1522000"/>
              <a:ext cx="6915150" cy="3952875"/>
            </a:xfrm>
            <a:custGeom>
              <a:avLst/>
              <a:gdLst>
                <a:gd name="connsiteX0" fmla="*/ 5148644 w 6915150"/>
                <a:gd name="connsiteY0" fmla="*/ 3947541 h 3952875"/>
                <a:gd name="connsiteX1" fmla="*/ 715328 w 6915150"/>
                <a:gd name="connsiteY1" fmla="*/ 3951351 h 3952875"/>
                <a:gd name="connsiteX2" fmla="*/ 9335 w 6915150"/>
                <a:gd name="connsiteY2" fmla="*/ 3246597 h 3952875"/>
                <a:gd name="connsiteX3" fmla="*/ 7144 w 6915150"/>
                <a:gd name="connsiteY3" fmla="*/ 716947 h 3952875"/>
                <a:gd name="connsiteX4" fmla="*/ 711899 w 6915150"/>
                <a:gd name="connsiteY4" fmla="*/ 10954 h 3952875"/>
                <a:gd name="connsiteX5" fmla="*/ 5146263 w 6915150"/>
                <a:gd name="connsiteY5" fmla="*/ 7144 h 3952875"/>
                <a:gd name="connsiteX6" fmla="*/ 5687473 w 6915150"/>
                <a:gd name="connsiteY6" fmla="*/ 259461 h 3952875"/>
                <a:gd name="connsiteX7" fmla="*/ 6743605 w 6915150"/>
                <a:gd name="connsiteY7" fmla="*/ 1519619 h 3952875"/>
                <a:gd name="connsiteX8" fmla="*/ 6745510 w 6915150"/>
                <a:gd name="connsiteY8" fmla="*/ 2423542 h 3952875"/>
                <a:gd name="connsiteX9" fmla="*/ 5690521 w 6915150"/>
                <a:gd name="connsiteY9" fmla="*/ 3693034 h 3952875"/>
                <a:gd name="connsiteX10" fmla="*/ 5148644 w 6915150"/>
                <a:gd name="connsiteY10" fmla="*/ 3947541 h 3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15150" h="3952875">
                  <a:moveTo>
                    <a:pt x="5148644" y="3947541"/>
                  </a:moveTo>
                  <a:lnTo>
                    <a:pt x="715328" y="3951351"/>
                  </a:lnTo>
                  <a:cubicBezTo>
                    <a:pt x="325755" y="3951732"/>
                    <a:pt x="9716" y="3636169"/>
                    <a:pt x="9335" y="3246597"/>
                  </a:cubicBezTo>
                  <a:lnTo>
                    <a:pt x="7144" y="716947"/>
                  </a:lnTo>
                  <a:cubicBezTo>
                    <a:pt x="6763" y="327375"/>
                    <a:pt x="322326" y="11335"/>
                    <a:pt x="711899" y="10954"/>
                  </a:cubicBezTo>
                  <a:lnTo>
                    <a:pt x="5146263" y="7144"/>
                  </a:lnTo>
                  <a:cubicBezTo>
                    <a:pt x="5355146" y="6954"/>
                    <a:pt x="5553362" y="99346"/>
                    <a:pt x="5687473" y="259461"/>
                  </a:cubicBezTo>
                  <a:lnTo>
                    <a:pt x="6743605" y="1519619"/>
                  </a:lnTo>
                  <a:cubicBezTo>
                    <a:pt x="6962585" y="1780890"/>
                    <a:pt x="6963347" y="2161318"/>
                    <a:pt x="6745510" y="2423542"/>
                  </a:cubicBezTo>
                  <a:lnTo>
                    <a:pt x="5690521" y="3693034"/>
                  </a:lnTo>
                  <a:cubicBezTo>
                    <a:pt x="5556695" y="3854101"/>
                    <a:pt x="5358099" y="3947351"/>
                    <a:pt x="5148644" y="39475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342900" dist="50800" dir="5400000" algn="ctr" rotWithShape="0">
                <a:srgbClr val="000000">
                  <a:alpha val="43137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E6B5FEA-04DC-49CE-9D14-0F88C14F1E4C}"/>
              </a:ext>
            </a:extLst>
          </p:cNvPr>
          <p:cNvSpPr txBox="1"/>
          <p:nvPr/>
        </p:nvSpPr>
        <p:spPr>
          <a:xfrm>
            <a:off x="6728356" y="2551837"/>
            <a:ext cx="5033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err="1">
                <a:solidFill>
                  <a:srgbClr val="F5F5F5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Landasan</a:t>
            </a:r>
            <a:r>
              <a:rPr lang="en-US" sz="5400" dirty="0">
                <a:solidFill>
                  <a:srgbClr val="F5F5F5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 </a:t>
            </a:r>
            <a:r>
              <a:rPr lang="en-US" sz="5400" dirty="0" err="1">
                <a:solidFill>
                  <a:srgbClr val="F5F5F5"/>
                </a:solidFill>
                <a:latin typeface="Montserrat" panose="00000500000000000000" pitchFamily="2" charset="0"/>
                <a:ea typeface="Roboto Black" panose="02000000000000000000" pitchFamily="2" charset="0"/>
              </a:rPr>
              <a:t>Teori</a:t>
            </a:r>
            <a:endParaRPr lang="en-US" sz="5400" dirty="0">
              <a:solidFill>
                <a:srgbClr val="F5F5F5"/>
              </a:solidFill>
              <a:latin typeface="Montserrat" panose="000005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991922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Cover and End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5036</TotalTime>
  <Words>1778</Words>
  <Application>Microsoft Office PowerPoint</Application>
  <PresentationFormat>Widescreen</PresentationFormat>
  <Paragraphs>338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Montserrat</vt:lpstr>
      <vt:lpstr>Montserrat </vt:lpstr>
      <vt:lpstr>Montserrat Bold</vt:lpstr>
      <vt:lpstr>Montserrat Light</vt:lpstr>
      <vt:lpstr>Montserrat Medium</vt:lpstr>
      <vt:lpstr>Cover and End Slide Master</vt:lpstr>
      <vt:lpstr>Contents Slide Master</vt:lpstr>
      <vt:lpstr>Section Break Slide Master</vt:lpstr>
      <vt:lpstr>Sistem Pakar Diagnosa Penyakit Kulit Wajah dengan Metode Forward Chaining dan Certainly Factor Berbasis Android Pada Kamala Skin And Health Clinic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LENOVO</cp:lastModifiedBy>
  <cp:revision>193</cp:revision>
  <dcterms:created xsi:type="dcterms:W3CDTF">2018-04-24T17:14:44Z</dcterms:created>
  <dcterms:modified xsi:type="dcterms:W3CDTF">2021-07-14T01:19:53Z</dcterms:modified>
</cp:coreProperties>
</file>